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76" r:id="rId12"/>
    <p:sldId id="277" r:id="rId13"/>
    <p:sldId id="278" r:id="rId14"/>
    <p:sldId id="266" r:id="rId15"/>
    <p:sldId id="268" r:id="rId16"/>
    <p:sldId id="265" r:id="rId17"/>
    <p:sldId id="267" r:id="rId18"/>
    <p:sldId id="269" r:id="rId19"/>
    <p:sldId id="270" r:id="rId20"/>
    <p:sldId id="285" r:id="rId21"/>
    <p:sldId id="271" r:id="rId22"/>
    <p:sldId id="272" r:id="rId23"/>
    <p:sldId id="273" r:id="rId24"/>
    <p:sldId id="274" r:id="rId25"/>
    <p:sldId id="280" r:id="rId26"/>
    <p:sldId id="282" r:id="rId27"/>
    <p:sldId id="283" r:id="rId28"/>
    <p:sldId id="284" r:id="rId29"/>
    <p:sldId id="288" r:id="rId30"/>
    <p:sldId id="286" r:id="rId31"/>
    <p:sldId id="287" r:id="rId32"/>
    <p:sldId id="289" r:id="rId33"/>
    <p:sldId id="290" r:id="rId34"/>
    <p:sldId id="292" r:id="rId35"/>
    <p:sldId id="293" r:id="rId36"/>
    <p:sldId id="294" r:id="rId37"/>
    <p:sldId id="291" r:id="rId38"/>
    <p:sldId id="295" r:id="rId3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2" d="100"/>
          <a:sy n="72" d="100"/>
        </p:scale>
        <p:origin x="-2360" y="-1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67545963229417"/>
          <c:y val="0.0951557093425606"/>
          <c:w val="0.930455635491607"/>
          <c:h val="0.72837370242214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Sheet1!$A$1:$A$16</c:f>
              <c:strCache>
                <c:ptCount val="16"/>
                <c:pt idx="0">
                  <c:v>1 Ecuador</c:v>
                </c:pt>
                <c:pt idx="1">
                  <c:v>1 Brazil</c:v>
                </c:pt>
                <c:pt idx="2">
                  <c:v>1 Argentina</c:v>
                </c:pt>
                <c:pt idx="3">
                  <c:v>2 Guatemala</c:v>
                </c:pt>
                <c:pt idx="4">
                  <c:v>2 Peru</c:v>
                </c:pt>
                <c:pt idx="5">
                  <c:v>3 Colombia</c:v>
                </c:pt>
                <c:pt idx="6">
                  <c:v>4 Cuba</c:v>
                </c:pt>
                <c:pt idx="7">
                  <c:v>4 Mexico</c:v>
                </c:pt>
                <c:pt idx="8">
                  <c:v>5 Belize</c:v>
                </c:pt>
                <c:pt idx="9">
                  <c:v>5 Chile</c:v>
                </c:pt>
                <c:pt idx="10">
                  <c:v>5 Uruguay</c:v>
                </c:pt>
                <c:pt idx="11">
                  <c:v>6 Dominican Rep</c:v>
                </c:pt>
                <c:pt idx="12">
                  <c:v>6 Costa Rica</c:v>
                </c:pt>
                <c:pt idx="13">
                  <c:v>7 Nicaragua</c:v>
                </c:pt>
                <c:pt idx="14">
                  <c:v>7 El Salvador</c:v>
                </c:pt>
                <c:pt idx="15">
                  <c:v>7 Bolivia</c:v>
                </c:pt>
              </c:strCache>
            </c:strRef>
          </c:cat>
          <c:val>
            <c:numRef>
              <c:f>Sheet1!$B$1:$B$16</c:f>
              <c:numCache>
                <c:formatCode>General</c:formatCode>
                <c:ptCount val="16"/>
                <c:pt idx="0">
                  <c:v>33.0</c:v>
                </c:pt>
                <c:pt idx="1">
                  <c:v>44.0</c:v>
                </c:pt>
                <c:pt idx="2">
                  <c:v>32.0</c:v>
                </c:pt>
                <c:pt idx="3">
                  <c:v>44.0</c:v>
                </c:pt>
                <c:pt idx="4">
                  <c:v>28.0</c:v>
                </c:pt>
                <c:pt idx="5">
                  <c:v>44.0</c:v>
                </c:pt>
                <c:pt idx="6">
                  <c:v>60.0</c:v>
                </c:pt>
                <c:pt idx="7">
                  <c:v>56.0</c:v>
                </c:pt>
                <c:pt idx="8">
                  <c:v>20.0</c:v>
                </c:pt>
                <c:pt idx="9">
                  <c:v>51.0</c:v>
                </c:pt>
                <c:pt idx="10">
                  <c:v>46.0</c:v>
                </c:pt>
                <c:pt idx="11">
                  <c:v>38.0</c:v>
                </c:pt>
                <c:pt idx="12">
                  <c:v>45.0</c:v>
                </c:pt>
                <c:pt idx="13">
                  <c:v>47.0</c:v>
                </c:pt>
                <c:pt idx="14">
                  <c:v>42.0</c:v>
                </c:pt>
                <c:pt idx="15">
                  <c:v>53.0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0103784"/>
        <c:axId val="-2146864200"/>
      </c:barChart>
      <c:catAx>
        <c:axId val="-2080103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146864200"/>
        <c:crosses val="autoZero"/>
        <c:auto val="1"/>
        <c:lblAlgn val="ctr"/>
        <c:lblOffset val="100"/>
        <c:noMultiLvlLbl val="0"/>
      </c:catAx>
      <c:valAx>
        <c:axId val="-21468642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85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s-MX"/>
                  <a:t>Number of Participating States</a:t>
                </a:r>
              </a:p>
            </c:rich>
          </c:tx>
          <c:layout/>
          <c:overlay val="0"/>
          <c:spPr>
            <a:noFill/>
            <a:ln w="30106">
              <a:noFill/>
            </a:ln>
          </c:spPr>
        </c:title>
        <c:numFmt formatCode="General" sourceLinked="1"/>
        <c:majorTickMark val="none"/>
        <c:minorTickMark val="none"/>
        <c:tickLblPos val="nextTo"/>
        <c:crossAx val="-20801037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108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dirty="0" smtClean="0">
                <a:solidFill>
                  <a:schemeClr val="bg1"/>
                </a:solidFill>
              </a:rPr>
              <a:t>RECOMENDACIONES EN LA RPU DE LOS </a:t>
            </a:r>
          </a:p>
          <a:p>
            <a:pPr>
              <a:defRPr sz="2108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dirty="0" smtClean="0">
                <a:solidFill>
                  <a:schemeClr val="bg1"/>
                </a:solidFill>
              </a:rPr>
              <a:t>PAISES</a:t>
            </a:r>
            <a:r>
              <a:rPr lang="en-US" baseline="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LATINOAMERICANOS</a:t>
            </a:r>
            <a:r>
              <a:rPr lang="en-US" dirty="0">
                <a:solidFill>
                  <a:schemeClr val="bg1"/>
                </a:solidFill>
              </a:rPr>
              <a:t>
2008-2010</a:t>
            </a:r>
          </a:p>
        </c:rich>
      </c:tx>
      <c:layout>
        <c:manualLayout>
          <c:xMode val="edge"/>
          <c:yMode val="edge"/>
          <c:x val="0.287769784172662"/>
          <c:y val="0.013840830449827"/>
        </c:manualLayout>
      </c:layout>
      <c:overlay val="0"/>
      <c:spPr>
        <a:noFill/>
        <a:ln w="2974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729452119383281"/>
          <c:y val="0.185718314237031"/>
          <c:w val="0.924060751398881"/>
          <c:h val="0.68512110726643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Sheet1!$A$1:$A$16</c:f>
              <c:strCache>
                <c:ptCount val="16"/>
                <c:pt idx="0">
                  <c:v>1 Ecuador</c:v>
                </c:pt>
                <c:pt idx="1">
                  <c:v>1 Brazil</c:v>
                </c:pt>
                <c:pt idx="2">
                  <c:v>1 Argentina</c:v>
                </c:pt>
                <c:pt idx="3">
                  <c:v>2 Guatemala</c:v>
                </c:pt>
                <c:pt idx="4">
                  <c:v>2 Peru</c:v>
                </c:pt>
                <c:pt idx="5">
                  <c:v>3 Colombia</c:v>
                </c:pt>
                <c:pt idx="6">
                  <c:v>4 Cuba</c:v>
                </c:pt>
                <c:pt idx="7">
                  <c:v>4 Mexico</c:v>
                </c:pt>
                <c:pt idx="8">
                  <c:v>5 Belize</c:v>
                </c:pt>
                <c:pt idx="9">
                  <c:v>5 Chile</c:v>
                </c:pt>
                <c:pt idx="10">
                  <c:v>5 Uruguay</c:v>
                </c:pt>
                <c:pt idx="11">
                  <c:v>6 Dominican Rep</c:v>
                </c:pt>
                <c:pt idx="12">
                  <c:v>6 Costa Rica</c:v>
                </c:pt>
                <c:pt idx="13">
                  <c:v>7 Nicaragua</c:v>
                </c:pt>
                <c:pt idx="14">
                  <c:v>7 El Salvador</c:v>
                </c:pt>
                <c:pt idx="15">
                  <c:v>7 Bolivia</c:v>
                </c:pt>
              </c:strCache>
            </c:strRef>
          </c:cat>
          <c:val>
            <c:numRef>
              <c:f>Sheet1!$B$1:$B$16</c:f>
              <c:numCache>
                <c:formatCode>General</c:formatCode>
                <c:ptCount val="16"/>
                <c:pt idx="0">
                  <c:v>10.0</c:v>
                </c:pt>
                <c:pt idx="1">
                  <c:v>15.0</c:v>
                </c:pt>
                <c:pt idx="2">
                  <c:v>21.0</c:v>
                </c:pt>
                <c:pt idx="3">
                  <c:v>43.0</c:v>
                </c:pt>
                <c:pt idx="4">
                  <c:v>20.0</c:v>
                </c:pt>
                <c:pt idx="5">
                  <c:v>67.0</c:v>
                </c:pt>
                <c:pt idx="6">
                  <c:v>77.0</c:v>
                </c:pt>
                <c:pt idx="7">
                  <c:v>91.0</c:v>
                </c:pt>
                <c:pt idx="8">
                  <c:v>46.0</c:v>
                </c:pt>
                <c:pt idx="9">
                  <c:v>75.0</c:v>
                </c:pt>
                <c:pt idx="10">
                  <c:v>88.0</c:v>
                </c:pt>
                <c:pt idx="11">
                  <c:v>79.0</c:v>
                </c:pt>
                <c:pt idx="12">
                  <c:v>101.0</c:v>
                </c:pt>
                <c:pt idx="13">
                  <c:v>110.0</c:v>
                </c:pt>
                <c:pt idx="14">
                  <c:v>118.0</c:v>
                </c:pt>
                <c:pt idx="15">
                  <c:v>79.0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0042712"/>
        <c:axId val="-2080300920"/>
      </c:barChart>
      <c:catAx>
        <c:axId val="-2080042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7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s-MX" dirty="0" err="1"/>
                  <a:t>Latin</a:t>
                </a:r>
                <a:r>
                  <a:rPr lang="es-MX" dirty="0"/>
                  <a:t> American </a:t>
                </a:r>
                <a:r>
                  <a:rPr lang="es-MX" dirty="0" err="1"/>
                  <a:t>Countries</a:t>
                </a:r>
                <a:endParaRPr lang="es-MX" dirty="0"/>
              </a:p>
            </c:rich>
          </c:tx>
          <c:layout>
            <c:manualLayout>
              <c:xMode val="edge"/>
              <c:yMode val="edge"/>
              <c:x val="0.466826583054364"/>
              <c:y val="0.9488800304922"/>
            </c:manualLayout>
          </c:layout>
          <c:overlay val="0"/>
          <c:spPr>
            <a:noFill/>
            <a:ln w="29748">
              <a:noFill/>
            </a:ln>
          </c:spPr>
        </c:title>
        <c:numFmt formatCode="General" sourceLinked="1"/>
        <c:majorTickMark val="none"/>
        <c:minorTickMark val="none"/>
        <c:tickLblPos val="nextTo"/>
        <c:crossAx val="-2080300920"/>
        <c:crosses val="autoZero"/>
        <c:auto val="1"/>
        <c:lblAlgn val="ctr"/>
        <c:lblOffset val="100"/>
        <c:noMultiLvlLbl val="0"/>
      </c:catAx>
      <c:valAx>
        <c:axId val="-20803009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7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s-MX"/>
                  <a:t>Number of UPR Recommendations</a:t>
                </a:r>
              </a:p>
            </c:rich>
          </c:tx>
          <c:layout>
            <c:manualLayout>
              <c:xMode val="edge"/>
              <c:yMode val="edge"/>
              <c:x val="0.0018165637229478"/>
              <c:y val="0.274864399020255"/>
            </c:manualLayout>
          </c:layout>
          <c:overlay val="0"/>
          <c:spPr>
            <a:noFill/>
            <a:ln w="29748">
              <a:noFill/>
            </a:ln>
          </c:spPr>
        </c:title>
        <c:numFmt formatCode="General" sourceLinked="1"/>
        <c:majorTickMark val="none"/>
        <c:minorTickMark val="none"/>
        <c:tickLblPos val="nextTo"/>
        <c:crossAx val="-2080042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0.15605</cdr:x>
      <cdr:y>0.94339</cdr:y>
    </cdr:from>
    <cdr:to>
      <cdr:x>0.5</cdr:x>
      <cdr:y>0.97608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96786" y="5941786"/>
          <a:ext cx="2914196" cy="204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LA</a:t>
          </a:r>
          <a:r>
            <a:rPr lang="en-US" sz="1100" baseline="0"/>
            <a:t> Countries</a:t>
          </a:r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0.13473</cdr:x>
      <cdr:y>0.95556</cdr:y>
    </cdr:from>
    <cdr:to>
      <cdr:x>0.47918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3000" y="5435236"/>
          <a:ext cx="2922176" cy="2527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LA</a:t>
          </a:r>
          <a:r>
            <a:rPr lang="en-US" sz="1100" baseline="0" dirty="0"/>
            <a:t> Countries</a:t>
          </a:r>
          <a:endParaRPr lang="en-US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2DC4C24-B784-4DA3-8CF8-AD52D959934D}" type="datetimeFigureOut">
              <a:rPr lang="es-MX" smtClean="0"/>
              <a:pPr/>
              <a:t>4/2/14</a:t>
            </a:fld>
            <a:endParaRPr lang="es-MX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D270FD-F9B5-44A7-9D01-74CE497483ED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s-MX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4C24-B784-4DA3-8CF8-AD52D959934D}" type="datetimeFigureOut">
              <a:rPr lang="es-MX" smtClean="0"/>
              <a:pPr/>
              <a:t>4/2/14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70FD-F9B5-44A7-9D01-74CE497483ED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4C24-B784-4DA3-8CF8-AD52D959934D}" type="datetimeFigureOut">
              <a:rPr lang="es-MX" smtClean="0"/>
              <a:pPr/>
              <a:t>4/2/14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D270FD-F9B5-44A7-9D01-74CE497483ED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4C24-B784-4DA3-8CF8-AD52D959934D}" type="datetimeFigureOut">
              <a:rPr lang="es-MX" smtClean="0"/>
              <a:pPr/>
              <a:t>4/2/14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70FD-F9B5-44A7-9D01-74CE497483ED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DC4C24-B784-4DA3-8CF8-AD52D959934D}" type="datetimeFigureOut">
              <a:rPr lang="es-MX" smtClean="0"/>
              <a:pPr/>
              <a:t>4/2/14</a:t>
            </a:fld>
            <a:endParaRPr lang="es-MX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D270FD-F9B5-44A7-9D01-74CE497483ED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4C24-B784-4DA3-8CF8-AD52D959934D}" type="datetimeFigureOut">
              <a:rPr lang="es-MX" smtClean="0"/>
              <a:pPr/>
              <a:t>4/2/14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70FD-F9B5-44A7-9D01-74CE497483ED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4C24-B784-4DA3-8CF8-AD52D959934D}" type="datetimeFigureOut">
              <a:rPr lang="es-MX" smtClean="0"/>
              <a:pPr/>
              <a:t>4/2/14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70FD-F9B5-44A7-9D01-74CE497483ED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4C24-B784-4DA3-8CF8-AD52D959934D}" type="datetimeFigureOut">
              <a:rPr lang="es-MX" smtClean="0"/>
              <a:pPr/>
              <a:t>4/2/14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70FD-F9B5-44A7-9D01-74CE497483ED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4C24-B784-4DA3-8CF8-AD52D959934D}" type="datetimeFigureOut">
              <a:rPr lang="es-MX" smtClean="0"/>
              <a:pPr/>
              <a:t>4/2/14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70FD-F9B5-44A7-9D01-74CE497483ED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4C24-B784-4DA3-8CF8-AD52D959934D}" type="datetimeFigureOut">
              <a:rPr lang="es-MX" smtClean="0"/>
              <a:pPr/>
              <a:t>4/2/14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D270FD-F9B5-44A7-9D01-74CE497483ED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4C24-B784-4DA3-8CF8-AD52D959934D}" type="datetimeFigureOut">
              <a:rPr lang="es-MX" smtClean="0"/>
              <a:pPr/>
              <a:t>4/2/14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70FD-F9B5-44A7-9D01-74CE497483ED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2DC4C24-B784-4DA3-8CF8-AD52D959934D}" type="datetimeFigureOut">
              <a:rPr lang="es-MX" smtClean="0"/>
              <a:pPr/>
              <a:t>4/2/14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2FD270FD-F9B5-44A7-9D01-74CE497483ED}" type="slidenum">
              <a:rPr lang="es-MX" smtClean="0"/>
              <a:pPr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Barbara Frey, J.D.</a:t>
            </a:r>
          </a:p>
          <a:p>
            <a:r>
              <a:rPr lang="en-US" dirty="0" err="1" smtClean="0"/>
              <a:t>Directora</a:t>
            </a:r>
            <a:r>
              <a:rPr lang="en-US" dirty="0" smtClean="0"/>
              <a:t>, Human Rights Program</a:t>
            </a:r>
          </a:p>
          <a:p>
            <a:r>
              <a:rPr lang="en-US" dirty="0" smtClean="0"/>
              <a:t>University of Minnesota</a:t>
            </a:r>
            <a:endParaRPr lang="es-MX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/>
              <a:t>Litigio Estratégico y Defensa de los Derechos Humanos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2135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s-MX" dirty="0"/>
          </a:p>
          <a:p>
            <a:r>
              <a:rPr lang="es-MX" dirty="0"/>
              <a:t>    Comité de Derechos Humanos (CCPR)</a:t>
            </a:r>
          </a:p>
          <a:p>
            <a:r>
              <a:rPr lang="es-MX" dirty="0"/>
              <a:t>    Comité de Derechos Económicos, Sociales y Culturales </a:t>
            </a:r>
            <a:r>
              <a:rPr lang="es-MX" dirty="0" smtClean="0"/>
              <a:t>	(</a:t>
            </a:r>
            <a:r>
              <a:rPr lang="es-MX" dirty="0"/>
              <a:t>CESCR)</a:t>
            </a:r>
          </a:p>
          <a:p>
            <a:r>
              <a:rPr lang="es-MX" dirty="0"/>
              <a:t>    Comité para la Eliminación de la Discriminación Racial (</a:t>
            </a:r>
            <a:r>
              <a:rPr lang="es-MX" dirty="0" smtClean="0"/>
              <a:t>CERD)</a:t>
            </a:r>
            <a:endParaRPr lang="es-MX" dirty="0"/>
          </a:p>
          <a:p>
            <a:r>
              <a:rPr lang="es-MX" dirty="0"/>
              <a:t>    Comité para la Eliminación de la Discriminación contra la </a:t>
            </a:r>
            <a:r>
              <a:rPr lang="es-MX" dirty="0" smtClean="0"/>
              <a:t>	Mujer </a:t>
            </a:r>
            <a:r>
              <a:rPr lang="es-MX" dirty="0"/>
              <a:t>(CEDAW)  </a:t>
            </a:r>
          </a:p>
          <a:p>
            <a:r>
              <a:rPr lang="es-MX" dirty="0"/>
              <a:t>    Comité contra la Tortura (CAT)  </a:t>
            </a:r>
          </a:p>
          <a:p>
            <a:r>
              <a:rPr lang="es-MX" dirty="0"/>
              <a:t>    Subcomité para la Prevención de la Tortura (SPT)</a:t>
            </a:r>
          </a:p>
          <a:p>
            <a:r>
              <a:rPr lang="es-MX" dirty="0"/>
              <a:t>    Comité de los Derechos del Niño (CRC)</a:t>
            </a:r>
          </a:p>
          <a:p>
            <a:r>
              <a:rPr lang="es-MX" dirty="0"/>
              <a:t>    Comité para la Protección de los Derechos de todos los </a:t>
            </a:r>
            <a:r>
              <a:rPr lang="es-MX" dirty="0" smtClean="0"/>
              <a:t>	Trabajadores Migratorios </a:t>
            </a:r>
            <a:r>
              <a:rPr lang="es-MX" dirty="0"/>
              <a:t>y de sus Familiares (CMW)</a:t>
            </a:r>
          </a:p>
          <a:p>
            <a:r>
              <a:rPr lang="es-MX" dirty="0"/>
              <a:t>    Comité sobre los derechos de las personas con discapacidad </a:t>
            </a:r>
            <a:r>
              <a:rPr lang="es-MX" dirty="0" smtClean="0"/>
              <a:t>	(</a:t>
            </a:r>
            <a:r>
              <a:rPr lang="es-MX" dirty="0"/>
              <a:t>CRPD)</a:t>
            </a:r>
          </a:p>
          <a:p>
            <a:r>
              <a:rPr lang="es-MX" dirty="0"/>
              <a:t>    Comité contra las Desapariciones Forzadas (CED)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Los órganos de tratados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57175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Todos </a:t>
            </a:r>
            <a:r>
              <a:rPr lang="es-MX" dirty="0"/>
              <a:t>los Estados miembros de la ONU han ratificado al menos uno de los principales tratados internacionales de derechos humanos, y el 80 por ciento ha ratificado cuatro o </a:t>
            </a:r>
            <a:r>
              <a:rPr lang="es-MX" dirty="0" smtClean="0"/>
              <a:t>más.</a:t>
            </a:r>
            <a:endParaRPr lang="es-MX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Los órganos de tratados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19400"/>
            <a:ext cx="3429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497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pPr marL="45720" indent="0">
              <a:buNone/>
            </a:pPr>
            <a:r>
              <a:rPr lang="es-MX" dirty="0" smtClean="0"/>
              <a:t>   Funciones </a:t>
            </a:r>
            <a:r>
              <a:rPr lang="es-MX" dirty="0"/>
              <a:t>principales:</a:t>
            </a:r>
          </a:p>
          <a:p>
            <a:r>
              <a:rPr lang="es-MX" dirty="0"/>
              <a:t>Revisar los informes periódicos de los Estados Partes sobre la manera en que se ejercitan los derechos;</a:t>
            </a:r>
          </a:p>
          <a:p>
            <a:r>
              <a:rPr lang="es-MX" dirty="0"/>
              <a:t>Examinar las denuncias de los particulares en relación con supuestas violaciones del Pacto cometidas por los Estados Partes (en el  Primer Protocolo Facultativo)</a:t>
            </a:r>
          </a:p>
          <a:p>
            <a:r>
              <a:rPr lang="es-MX" dirty="0" smtClean="0"/>
              <a:t>Desarrollar </a:t>
            </a:r>
            <a:r>
              <a:rPr lang="es-MX" dirty="0"/>
              <a:t>observaciones generales sobre la </a:t>
            </a:r>
            <a:r>
              <a:rPr lang="es-MX" dirty="0" smtClean="0"/>
              <a:t>aplicación </a:t>
            </a:r>
            <a:r>
              <a:rPr lang="es-MX" dirty="0"/>
              <a:t>del Pacto. </a:t>
            </a:r>
          </a:p>
          <a:p>
            <a:endParaRPr lang="es-MX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Los órganos de tratados</a:t>
            </a:r>
          </a:p>
        </p:txBody>
      </p:sp>
    </p:spTree>
    <p:extLst>
      <p:ext uri="{BB962C8B-B14F-4D97-AF65-F5344CB8AC3E}">
        <p14:creationId xmlns:p14="http://schemas.microsoft.com/office/powerpoint/2010/main" val="1195826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s-MX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</a:t>
            </a:r>
            <a:r>
              <a:rPr lang="en-US" dirty="0" err="1" smtClean="0"/>
              <a:t>Defensa</a:t>
            </a:r>
            <a:r>
              <a:rPr lang="en-US" dirty="0" smtClean="0"/>
              <a:t> </a:t>
            </a:r>
            <a:r>
              <a:rPr lang="en-US" dirty="0" err="1" smtClean="0"/>
              <a:t>EstratÉgica</a:t>
            </a:r>
            <a:r>
              <a:rPr lang="en-US" dirty="0" smtClean="0"/>
              <a:t> en Los </a:t>
            </a:r>
            <a:r>
              <a:rPr lang="en-US" dirty="0" err="1"/>
              <a:t>Ó</a:t>
            </a:r>
            <a:r>
              <a:rPr lang="en-US" dirty="0" err="1" smtClean="0"/>
              <a:t>rganos</a:t>
            </a:r>
            <a:r>
              <a:rPr lang="en-US" dirty="0" smtClean="0"/>
              <a:t> </a:t>
            </a:r>
            <a:r>
              <a:rPr lang="en-US" dirty="0" err="1" smtClean="0"/>
              <a:t>basados</a:t>
            </a:r>
            <a:r>
              <a:rPr lang="en-US" dirty="0" smtClean="0"/>
              <a:t> en La </a:t>
            </a:r>
            <a:r>
              <a:rPr lang="en-US" dirty="0" err="1" smtClean="0"/>
              <a:t>Carta</a:t>
            </a:r>
            <a:endParaRPr lang="es-MX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72792"/>
            <a:ext cx="4953000" cy="478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324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Mandatos </a:t>
            </a:r>
            <a:r>
              <a:rPr lang="es-MX" sz="2800" dirty="0"/>
              <a:t>a examinar, supervisar, prestar asesoramiento e informar públicamente sobre las situaciones de derechos humanos </a:t>
            </a:r>
            <a:endParaRPr lang="es-MX" sz="2800" dirty="0" smtClean="0"/>
          </a:p>
          <a:p>
            <a:pPr lvl="1"/>
            <a:r>
              <a:rPr lang="es-MX" sz="2800" dirty="0" smtClean="0"/>
              <a:t>en </a:t>
            </a:r>
            <a:r>
              <a:rPr lang="es-MX" sz="2800" dirty="0"/>
              <a:t>países o territorios específicos, conocidos como </a:t>
            </a:r>
            <a:r>
              <a:rPr lang="es-MX" sz="2800" dirty="0" smtClean="0"/>
              <a:t>“mandatos </a:t>
            </a:r>
            <a:r>
              <a:rPr lang="es-MX" sz="2800" dirty="0"/>
              <a:t>por </a:t>
            </a:r>
            <a:r>
              <a:rPr lang="es-MX" sz="2800" dirty="0" smtClean="0"/>
              <a:t>país” </a:t>
            </a:r>
          </a:p>
          <a:p>
            <a:pPr lvl="1"/>
            <a:r>
              <a:rPr lang="es-MX" sz="2800" dirty="0" smtClean="0"/>
              <a:t>o </a:t>
            </a:r>
            <a:r>
              <a:rPr lang="es-MX" sz="2800" dirty="0"/>
              <a:t>sobre los principales problemas de violaciones de derechos humanos a nivel mundial, conocidos como </a:t>
            </a:r>
            <a:r>
              <a:rPr lang="es-MX" sz="2800" dirty="0" smtClean="0"/>
              <a:t>“mandatos temáticos”.</a:t>
            </a:r>
            <a:endParaRPr lang="es-MX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A. Procedimientos </a:t>
            </a:r>
            <a:r>
              <a:rPr lang="es-MX" dirty="0"/>
              <a:t>Especiales</a:t>
            </a:r>
          </a:p>
        </p:txBody>
      </p:sp>
    </p:spTree>
    <p:extLst>
      <p:ext uri="{BB962C8B-B14F-4D97-AF65-F5344CB8AC3E}">
        <p14:creationId xmlns:p14="http://schemas.microsoft.com/office/powerpoint/2010/main" val="2634803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Mandar</a:t>
            </a:r>
            <a:r>
              <a:rPr lang="en-US" dirty="0" smtClean="0"/>
              <a:t> </a:t>
            </a:r>
            <a:r>
              <a:rPr lang="en-US" dirty="0" err="1" smtClean="0"/>
              <a:t>comunicaciones</a:t>
            </a:r>
            <a:r>
              <a:rPr lang="en-US" dirty="0" smtClean="0"/>
              <a:t> a los </a:t>
            </a:r>
            <a:r>
              <a:rPr lang="en-US" dirty="0" err="1" smtClean="0"/>
              <a:t>gobiernos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Llevar</a:t>
            </a:r>
            <a:r>
              <a:rPr lang="en-US" dirty="0" smtClean="0"/>
              <a:t> a </a:t>
            </a:r>
            <a:r>
              <a:rPr lang="en-US" dirty="0" err="1" smtClean="0"/>
              <a:t>cabo</a:t>
            </a:r>
            <a:r>
              <a:rPr lang="en-US" dirty="0" smtClean="0"/>
              <a:t> </a:t>
            </a:r>
            <a:r>
              <a:rPr lang="en-US" dirty="0" err="1" smtClean="0"/>
              <a:t>estudios</a:t>
            </a:r>
            <a:r>
              <a:rPr lang="en-US" dirty="0" smtClean="0"/>
              <a:t> </a:t>
            </a:r>
            <a:r>
              <a:rPr lang="en-US" dirty="0" err="1" smtClean="0"/>
              <a:t>temáticos</a:t>
            </a:r>
            <a:r>
              <a:rPr lang="en-US" dirty="0" smtClean="0"/>
              <a:t> y </a:t>
            </a:r>
            <a:r>
              <a:rPr lang="en-US" dirty="0" err="1" smtClean="0"/>
              <a:t>reunir</a:t>
            </a:r>
            <a:r>
              <a:rPr lang="en-US" dirty="0" smtClean="0"/>
              <a:t> </a:t>
            </a:r>
            <a:r>
              <a:rPr lang="en-US" dirty="0" err="1" smtClean="0"/>
              <a:t>expertos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consultar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Contribuir</a:t>
            </a:r>
            <a:r>
              <a:rPr lang="en-US" dirty="0" smtClean="0"/>
              <a:t> al </a:t>
            </a:r>
            <a:r>
              <a:rPr lang="en-US" dirty="0" err="1" smtClean="0"/>
              <a:t>desarrollo</a:t>
            </a:r>
            <a:r>
              <a:rPr lang="en-US" dirty="0" smtClean="0"/>
              <a:t> de los </a:t>
            </a:r>
            <a:r>
              <a:rPr lang="en-US" dirty="0" err="1" smtClean="0"/>
              <a:t>estándares</a:t>
            </a:r>
            <a:r>
              <a:rPr lang="en-US" dirty="0" smtClean="0"/>
              <a:t> de </a:t>
            </a:r>
            <a:r>
              <a:rPr lang="en-US" dirty="0" err="1" smtClean="0"/>
              <a:t>derechos</a:t>
            </a:r>
            <a:r>
              <a:rPr lang="en-US" dirty="0" smtClean="0"/>
              <a:t> </a:t>
            </a:r>
            <a:r>
              <a:rPr lang="en-US" dirty="0" err="1" smtClean="0"/>
              <a:t>humanos</a:t>
            </a:r>
            <a:r>
              <a:rPr lang="en-US" dirty="0" smtClean="0"/>
              <a:t> </a:t>
            </a:r>
            <a:r>
              <a:rPr lang="en-US" dirty="0" err="1" smtClean="0"/>
              <a:t>internacionales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Incidir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Educar</a:t>
            </a:r>
            <a:r>
              <a:rPr lang="en-US" dirty="0" smtClean="0"/>
              <a:t> al </a:t>
            </a:r>
            <a:r>
              <a:rPr lang="en-US" dirty="0" err="1" smtClean="0"/>
              <a:t>público</a:t>
            </a:r>
            <a:r>
              <a:rPr lang="en-US" dirty="0" smtClean="0"/>
              <a:t> general; y</a:t>
            </a:r>
          </a:p>
          <a:p>
            <a:r>
              <a:rPr lang="en-US" dirty="0" err="1" smtClean="0"/>
              <a:t>Apoyar</a:t>
            </a:r>
            <a:r>
              <a:rPr lang="en-US" dirty="0" smtClean="0"/>
              <a:t> en </a:t>
            </a:r>
            <a:r>
              <a:rPr lang="en-US" dirty="0" err="1" smtClean="0"/>
              <a:t>cooperación</a:t>
            </a:r>
            <a:r>
              <a:rPr lang="en-US" dirty="0" smtClean="0"/>
              <a:t> </a:t>
            </a:r>
            <a:r>
              <a:rPr lang="en-US" dirty="0" err="1" smtClean="0"/>
              <a:t>técnica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informes</a:t>
            </a:r>
            <a:r>
              <a:rPr lang="en-US" dirty="0" smtClean="0"/>
              <a:t> </a:t>
            </a:r>
            <a:r>
              <a:rPr lang="en-US" dirty="0" err="1" smtClean="0"/>
              <a:t>anualmente</a:t>
            </a:r>
            <a:r>
              <a:rPr lang="en-US" dirty="0" smtClean="0"/>
              <a:t> al </a:t>
            </a:r>
            <a:r>
              <a:rPr lang="en-US" dirty="0" err="1" smtClean="0"/>
              <a:t>Consejo</a:t>
            </a:r>
            <a:r>
              <a:rPr lang="en-US" dirty="0" smtClean="0"/>
              <a:t> de DDHH e </a:t>
            </a:r>
            <a:r>
              <a:rPr lang="en-US" dirty="0" err="1" smtClean="0"/>
              <a:t>informar</a:t>
            </a:r>
            <a:r>
              <a:rPr lang="en-US" dirty="0" smtClean="0"/>
              <a:t> a la </a:t>
            </a:r>
            <a:r>
              <a:rPr lang="en-US" dirty="0" err="1" smtClean="0"/>
              <a:t>Asamblea</a:t>
            </a:r>
            <a:r>
              <a:rPr lang="en-US" dirty="0" smtClean="0"/>
              <a:t> General. </a:t>
            </a:r>
            <a:endParaRPr lang="es-MX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Procedimientos</a:t>
            </a:r>
            <a:r>
              <a:rPr lang="en-US" dirty="0" smtClean="0"/>
              <a:t> </a:t>
            </a:r>
            <a:r>
              <a:rPr lang="en-US" dirty="0" err="1" smtClean="0"/>
              <a:t>especiales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46501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500" dirty="0"/>
              <a:t>12 </a:t>
            </a:r>
            <a:r>
              <a:rPr lang="en-US" sz="2500" dirty="0" err="1" smtClean="0"/>
              <a:t>Mandatos</a:t>
            </a:r>
            <a:r>
              <a:rPr lang="en-US" sz="2500" dirty="0" smtClean="0"/>
              <a:t> </a:t>
            </a:r>
            <a:r>
              <a:rPr lang="en-US" sz="2500" dirty="0" err="1" smtClean="0"/>
              <a:t>por</a:t>
            </a:r>
            <a:r>
              <a:rPr lang="en-US" sz="2500" dirty="0" smtClean="0"/>
              <a:t> País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Belarus </a:t>
            </a:r>
            <a:r>
              <a:rPr lang="en-US" sz="2400" dirty="0"/>
              <a:t>(2012)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Cambodia (1993)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Côte</a:t>
            </a:r>
            <a:r>
              <a:rPr lang="en-US" sz="2200" b="1" dirty="0"/>
              <a:t> </a:t>
            </a:r>
            <a:r>
              <a:rPr lang="en-US" sz="2200" dirty="0"/>
              <a:t>d’Ivoire (</a:t>
            </a:r>
            <a:r>
              <a:rPr lang="en-US" sz="2200" dirty="0" err="1"/>
              <a:t>Ind</a:t>
            </a:r>
            <a:r>
              <a:rPr lang="en-US" sz="2200" dirty="0"/>
              <a:t> Expert)(2011)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DPRK (2004)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Eritrea (2012)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Haiti (</a:t>
            </a:r>
            <a:r>
              <a:rPr lang="en-US" sz="2200" dirty="0" err="1"/>
              <a:t>Ind</a:t>
            </a:r>
            <a:r>
              <a:rPr lang="en-US" sz="2200" dirty="0"/>
              <a:t> Expert) (1995)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Iran (2011)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Myanmar (1992)</a:t>
            </a:r>
          </a:p>
          <a:p>
            <a:pPr lvl="1">
              <a:lnSpc>
                <a:spcPct val="90000"/>
              </a:lnSpc>
            </a:pPr>
            <a:r>
              <a:rPr lang="en-US" sz="2200" dirty="0" err="1" smtClean="0"/>
              <a:t>Territorios</a:t>
            </a:r>
            <a:r>
              <a:rPr lang="en-US" sz="2200" dirty="0" smtClean="0"/>
              <a:t> </a:t>
            </a:r>
            <a:r>
              <a:rPr lang="en-US" sz="2200" dirty="0" err="1" smtClean="0"/>
              <a:t>palestinos</a:t>
            </a:r>
            <a:r>
              <a:rPr lang="en-US" sz="2200" dirty="0" smtClean="0"/>
              <a:t> </a:t>
            </a:r>
            <a:r>
              <a:rPr lang="en-US" sz="2200" dirty="0" err="1" smtClean="0"/>
              <a:t>ocupados</a:t>
            </a:r>
            <a:r>
              <a:rPr lang="en-US" sz="2200" dirty="0" smtClean="0"/>
              <a:t> </a:t>
            </a:r>
            <a:r>
              <a:rPr lang="en-US" sz="2200" dirty="0" err="1" smtClean="0"/>
              <a:t>desde</a:t>
            </a:r>
            <a:r>
              <a:rPr lang="en-US" sz="2200" dirty="0" smtClean="0"/>
              <a:t> </a:t>
            </a:r>
            <a:r>
              <a:rPr lang="en-US" sz="2200" dirty="0"/>
              <a:t>1967 (1993)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Somalia (</a:t>
            </a:r>
            <a:r>
              <a:rPr lang="en-US" sz="2200" dirty="0" err="1"/>
              <a:t>Ind</a:t>
            </a:r>
            <a:r>
              <a:rPr lang="en-US" sz="2200" dirty="0"/>
              <a:t> Expert) (1993)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Sudan (</a:t>
            </a:r>
            <a:r>
              <a:rPr lang="en-US" sz="2200" dirty="0" err="1"/>
              <a:t>Ind</a:t>
            </a:r>
            <a:r>
              <a:rPr lang="en-US" sz="2200" dirty="0"/>
              <a:t> Expert)(2009)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Syria (2011)</a:t>
            </a:r>
          </a:p>
          <a:p>
            <a:endParaRPr lang="es-MX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Procedimientos</a:t>
            </a:r>
            <a:r>
              <a:rPr lang="en-US" dirty="0" smtClean="0"/>
              <a:t> </a:t>
            </a:r>
            <a:r>
              <a:rPr lang="en-US" dirty="0" err="1" smtClean="0"/>
              <a:t>Especiales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06250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36 </a:t>
            </a:r>
            <a:r>
              <a:rPr lang="en-US" b="1" dirty="0" err="1" smtClean="0"/>
              <a:t>Mandatos</a:t>
            </a:r>
            <a:r>
              <a:rPr lang="en-US" b="1" dirty="0" smtClean="0"/>
              <a:t> </a:t>
            </a:r>
            <a:r>
              <a:rPr lang="en-US" b="1" dirty="0" err="1" smtClean="0"/>
              <a:t>temáticos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6</a:t>
            </a:r>
            <a:r>
              <a:rPr lang="en-US" dirty="0" smtClean="0"/>
              <a:t> </a:t>
            </a:r>
            <a:r>
              <a:rPr lang="en-US" dirty="0" err="1" smtClean="0"/>
              <a:t>Grupos</a:t>
            </a:r>
            <a:r>
              <a:rPr lang="en-US" dirty="0" smtClean="0"/>
              <a:t> de </a:t>
            </a:r>
            <a:r>
              <a:rPr lang="en-US" dirty="0" err="1" smtClean="0"/>
              <a:t>Trabajo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DDHH y:  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r>
              <a:rPr lang="es-MX" dirty="0" err="1" smtClean="0"/>
              <a:t>Afrodescendientes</a:t>
            </a:r>
            <a:endParaRPr lang="es-MX" dirty="0" smtClean="0"/>
          </a:p>
          <a:p>
            <a:pPr lvl="1"/>
            <a:r>
              <a:rPr lang="en-US" dirty="0" err="1" smtClean="0"/>
              <a:t>Detención</a:t>
            </a:r>
            <a:r>
              <a:rPr lang="en-US" dirty="0" smtClean="0"/>
              <a:t> </a:t>
            </a:r>
            <a:r>
              <a:rPr lang="en-US" dirty="0" err="1" smtClean="0"/>
              <a:t>Arbitraria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Desapariciones</a:t>
            </a:r>
            <a:r>
              <a:rPr lang="en-US" dirty="0" smtClean="0"/>
              <a:t> </a:t>
            </a:r>
            <a:r>
              <a:rPr lang="en-US" dirty="0" err="1"/>
              <a:t>forzadas</a:t>
            </a:r>
            <a:r>
              <a:rPr lang="en-US" dirty="0"/>
              <a:t> </a:t>
            </a:r>
            <a:r>
              <a:rPr lang="en-US" dirty="0" smtClean="0"/>
              <a:t>o </a:t>
            </a:r>
            <a:r>
              <a:rPr lang="en-US" dirty="0" err="1" smtClean="0"/>
              <a:t>involuntarias</a:t>
            </a:r>
            <a:endParaRPr lang="en-US" dirty="0" smtClean="0"/>
          </a:p>
          <a:p>
            <a:pPr lvl="1"/>
            <a:r>
              <a:rPr lang="es-MX" dirty="0" smtClean="0"/>
              <a:t>Mercenarios como </a:t>
            </a:r>
            <a:r>
              <a:rPr lang="es-MX" dirty="0"/>
              <a:t>medio de violar los derechos humanos </a:t>
            </a:r>
            <a:r>
              <a:rPr lang="es-MX" dirty="0" smtClean="0"/>
              <a:t>y obstaculizar </a:t>
            </a:r>
            <a:r>
              <a:rPr lang="es-MX" dirty="0"/>
              <a:t>el ejercicio del derecho de los pueblos </a:t>
            </a:r>
            <a:r>
              <a:rPr lang="es-MX" dirty="0" smtClean="0"/>
              <a:t>a la </a:t>
            </a:r>
            <a:r>
              <a:rPr lang="es-MX" dirty="0"/>
              <a:t>libre </a:t>
            </a:r>
            <a:r>
              <a:rPr lang="es-MX" dirty="0" smtClean="0"/>
              <a:t>determinación</a:t>
            </a:r>
            <a:endParaRPr lang="en-US" dirty="0" smtClean="0"/>
          </a:p>
          <a:p>
            <a:pPr lvl="1"/>
            <a:r>
              <a:rPr lang="es-MX" dirty="0" smtClean="0"/>
              <a:t>Empresas </a:t>
            </a:r>
            <a:r>
              <a:rPr lang="es-MX" dirty="0"/>
              <a:t>transnacionales y </a:t>
            </a:r>
            <a:r>
              <a:rPr lang="es-MX" dirty="0" smtClean="0"/>
              <a:t>otras empresas</a:t>
            </a:r>
            <a:endParaRPr lang="en-US" dirty="0" smtClean="0"/>
          </a:p>
          <a:p>
            <a:pPr lvl="1"/>
            <a:r>
              <a:rPr lang="es-MX" dirty="0" smtClean="0"/>
              <a:t>Discriminación </a:t>
            </a:r>
            <a:r>
              <a:rPr lang="es-MX" dirty="0"/>
              <a:t>contra la mujer en la legislación y </a:t>
            </a:r>
            <a:r>
              <a:rPr lang="es-MX" dirty="0" smtClean="0"/>
              <a:t>en la </a:t>
            </a:r>
            <a:r>
              <a:rPr lang="es-MX" dirty="0"/>
              <a:t>práctica</a:t>
            </a:r>
            <a:endParaRPr lang="en-US" dirty="0" smtClean="0"/>
          </a:p>
          <a:p>
            <a:pPr lvl="1"/>
            <a:endParaRPr lang="es-MX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Procedimientos</a:t>
            </a:r>
            <a:r>
              <a:rPr lang="en-US" dirty="0" smtClean="0"/>
              <a:t> </a:t>
            </a:r>
            <a:r>
              <a:rPr lang="en-US" dirty="0" err="1" smtClean="0"/>
              <a:t>especiales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87122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36 </a:t>
            </a:r>
            <a:r>
              <a:rPr lang="en-US" b="1" dirty="0" err="1" smtClean="0"/>
              <a:t>Mandatos</a:t>
            </a:r>
            <a:r>
              <a:rPr lang="en-US" b="1" dirty="0" smtClean="0"/>
              <a:t> </a:t>
            </a:r>
            <a:r>
              <a:rPr lang="en-US" b="1" dirty="0" err="1" smtClean="0"/>
              <a:t>temáticos</a:t>
            </a:r>
            <a:r>
              <a:rPr lang="en-US" b="1" dirty="0" smtClean="0"/>
              <a:t>:</a:t>
            </a:r>
          </a:p>
          <a:p>
            <a:r>
              <a:rPr lang="en-US" b="1" dirty="0" err="1" smtClean="0"/>
              <a:t>Vivienda</a:t>
            </a:r>
            <a:r>
              <a:rPr lang="en-US" b="1" dirty="0" smtClean="0"/>
              <a:t> </a:t>
            </a:r>
            <a:r>
              <a:rPr lang="en-US" b="1" dirty="0" err="1" smtClean="0"/>
              <a:t>adecuada</a:t>
            </a:r>
            <a:r>
              <a:rPr lang="en-US" b="1" dirty="0" smtClean="0"/>
              <a:t>, </a:t>
            </a:r>
            <a:r>
              <a:rPr lang="es-MX" b="1" dirty="0"/>
              <a:t>venta de </a:t>
            </a:r>
            <a:r>
              <a:rPr lang="es-MX" b="1" dirty="0" smtClean="0"/>
              <a:t>niños y prostitución infantil, tortura, ejecución extrajudicial, educación, derechos culturales, extrema pobreza, alimentación, desplazados internos ,libertad de opinión y expresión, pueblos indígenas, </a:t>
            </a:r>
            <a:r>
              <a:rPr lang="es-MX" b="1" dirty="0"/>
              <a:t>consecuencias </a:t>
            </a:r>
            <a:r>
              <a:rPr lang="es-MX" b="1" dirty="0" smtClean="0"/>
              <a:t>de </a:t>
            </a:r>
            <a:r>
              <a:rPr lang="es-MX" b="1" dirty="0"/>
              <a:t>la deuda externa, reunión y </a:t>
            </a:r>
            <a:r>
              <a:rPr lang="es-MX" b="1" dirty="0" smtClean="0"/>
              <a:t>asociación </a:t>
            </a:r>
            <a:r>
              <a:rPr lang="es-MX" b="1" dirty="0"/>
              <a:t>pacificas, </a:t>
            </a:r>
            <a:r>
              <a:rPr lang="es-MX" b="1" dirty="0" smtClean="0"/>
              <a:t>libertad </a:t>
            </a:r>
            <a:r>
              <a:rPr lang="es-MX" b="1" dirty="0"/>
              <a:t>de religión o </a:t>
            </a:r>
            <a:r>
              <a:rPr lang="es-MX" b="1" dirty="0" smtClean="0"/>
              <a:t>de creencias, salud física y mental</a:t>
            </a:r>
            <a:r>
              <a:rPr lang="es-MX" b="1" dirty="0"/>
              <a:t>, defensores de DDHH, la independencia de </a:t>
            </a:r>
            <a:r>
              <a:rPr lang="es-MX" b="1" dirty="0" smtClean="0"/>
              <a:t>los magistrados </a:t>
            </a:r>
            <a:r>
              <a:rPr lang="es-MX" b="1" dirty="0"/>
              <a:t>y </a:t>
            </a:r>
            <a:r>
              <a:rPr lang="es-MX" b="1" dirty="0" smtClean="0"/>
              <a:t>abogados, migrantes, minorías, en la lucha contra terrorismo, verdad, justicia y reparación, racismo, trata </a:t>
            </a:r>
            <a:r>
              <a:rPr lang="es-MX" b="1" dirty="0"/>
              <a:t>de personas, formas </a:t>
            </a:r>
            <a:r>
              <a:rPr lang="es-MX" b="1" dirty="0" smtClean="0"/>
              <a:t>contemporáneas de </a:t>
            </a:r>
            <a:r>
              <a:rPr lang="es-MX" b="1" dirty="0"/>
              <a:t>la </a:t>
            </a:r>
            <a:r>
              <a:rPr lang="es-MX" b="1" dirty="0" smtClean="0"/>
              <a:t>esclavitud, solidaridad internacional, agua potable, medioambiente, desechos peligrosos</a:t>
            </a:r>
            <a:endParaRPr lang="es-MX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Procedimientos</a:t>
            </a:r>
            <a:r>
              <a:rPr lang="en-US" dirty="0" smtClean="0"/>
              <a:t> </a:t>
            </a:r>
            <a:r>
              <a:rPr lang="en-US" dirty="0" err="1" smtClean="0"/>
              <a:t>Especiales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56849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Los relatores especiales, expertos independientes y miembros</a:t>
            </a:r>
          </a:p>
          <a:p>
            <a:pPr marL="45720" indent="0">
              <a:buNone/>
            </a:pPr>
            <a:r>
              <a:rPr lang="es-MX" dirty="0"/>
              <a:t>de los grupos de trabajo </a:t>
            </a:r>
            <a:r>
              <a:rPr lang="es-MX" dirty="0" smtClean="0"/>
              <a:t>son elegidos por el Consejo de DDHH y cumplen </a:t>
            </a:r>
            <a:r>
              <a:rPr lang="es-MX" dirty="0"/>
              <a:t>su </a:t>
            </a:r>
            <a:r>
              <a:rPr lang="es-MX" dirty="0" smtClean="0"/>
              <a:t>función:</a:t>
            </a:r>
          </a:p>
          <a:p>
            <a:pPr marL="45720" indent="0">
              <a:buNone/>
            </a:pPr>
            <a:endParaRPr lang="es-MX" dirty="0" smtClean="0"/>
          </a:p>
          <a:p>
            <a:r>
              <a:rPr lang="es-MX" dirty="0" smtClean="0"/>
              <a:t>a </a:t>
            </a:r>
            <a:r>
              <a:rPr lang="es-MX" dirty="0"/>
              <a:t>título personal </a:t>
            </a:r>
            <a:endParaRPr lang="es-MX" dirty="0" smtClean="0"/>
          </a:p>
          <a:p>
            <a:r>
              <a:rPr lang="es-MX" dirty="0"/>
              <a:t>s</a:t>
            </a:r>
            <a:r>
              <a:rPr lang="es-MX" dirty="0" smtClean="0"/>
              <a:t>e comprometen </a:t>
            </a:r>
            <a:r>
              <a:rPr lang="es-MX" dirty="0"/>
              <a:t>a ejecutar su labor de manera independiente, eficiente</a:t>
            </a:r>
            <a:r>
              <a:rPr lang="es-MX" dirty="0" smtClean="0"/>
              <a:t>, competente </a:t>
            </a:r>
            <a:r>
              <a:rPr lang="es-MX" dirty="0"/>
              <a:t>e íntegra </a:t>
            </a:r>
            <a:endParaRPr lang="es-MX" dirty="0" smtClean="0"/>
          </a:p>
          <a:p>
            <a:r>
              <a:rPr lang="es-MX" dirty="0" smtClean="0"/>
              <a:t>con </a:t>
            </a:r>
            <a:r>
              <a:rPr lang="es-MX" dirty="0"/>
              <a:t>probidad, imparcialidad, honestidad </a:t>
            </a:r>
            <a:r>
              <a:rPr lang="es-MX" dirty="0" smtClean="0"/>
              <a:t>y buena </a:t>
            </a:r>
            <a:r>
              <a:rPr lang="es-MX" dirty="0"/>
              <a:t>fe. </a:t>
            </a:r>
            <a:endParaRPr lang="es-MX" dirty="0" smtClean="0"/>
          </a:p>
          <a:p>
            <a:r>
              <a:rPr lang="es-MX" dirty="0"/>
              <a:t>n</a:t>
            </a:r>
            <a:r>
              <a:rPr lang="es-MX" dirty="0" smtClean="0"/>
              <a:t>o </a:t>
            </a:r>
            <a:r>
              <a:rPr lang="es-MX" dirty="0"/>
              <a:t>son miembros del personal de las Naciones Unidas </a:t>
            </a:r>
            <a:r>
              <a:rPr lang="es-MX" dirty="0" smtClean="0"/>
              <a:t>y </a:t>
            </a:r>
          </a:p>
          <a:p>
            <a:r>
              <a:rPr lang="es-MX" dirty="0" smtClean="0"/>
              <a:t>no </a:t>
            </a:r>
            <a:r>
              <a:rPr lang="es-MX" dirty="0"/>
              <a:t>reciben remuneración económica.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Procedimientos</a:t>
            </a:r>
            <a:r>
              <a:rPr lang="en-US" dirty="0" smtClean="0"/>
              <a:t> </a:t>
            </a:r>
            <a:r>
              <a:rPr lang="en-US" dirty="0" err="1" smtClean="0"/>
              <a:t>especiales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10101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1.  Órganos principales de derechos humanos de las Naciones Unidas</a:t>
            </a:r>
          </a:p>
          <a:p>
            <a:pPr lvl="1"/>
            <a:r>
              <a:rPr lang="es-ES" dirty="0" smtClean="0"/>
              <a:t>El Consejo de Derechos Humanos y</a:t>
            </a:r>
          </a:p>
          <a:p>
            <a:pPr lvl="1"/>
            <a:r>
              <a:rPr lang="es-MX" dirty="0" smtClean="0"/>
              <a:t>Los órganos de los tratados.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Temas</a:t>
            </a:r>
            <a:r>
              <a:rPr lang="en-US" dirty="0" smtClean="0"/>
              <a:t> de la </a:t>
            </a:r>
            <a:r>
              <a:rPr lang="en-US" dirty="0" err="1" smtClean="0"/>
              <a:t>primera</a:t>
            </a:r>
            <a:r>
              <a:rPr lang="en-US" dirty="0" smtClean="0"/>
              <a:t> parte</a:t>
            </a:r>
            <a:endParaRPr lang="es-MX" dirty="0"/>
          </a:p>
        </p:txBody>
      </p:sp>
      <p:pic>
        <p:nvPicPr>
          <p:cNvPr id="1029" name="Picture 5" descr="hr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44895"/>
            <a:ext cx="4648200" cy="307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563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Revisar</a:t>
            </a:r>
            <a:r>
              <a:rPr lang="en-US" dirty="0" smtClean="0"/>
              <a:t> los </a:t>
            </a:r>
            <a:r>
              <a:rPr lang="en-US" dirty="0" err="1" smtClean="0"/>
              <a:t>mandatos</a:t>
            </a:r>
            <a:r>
              <a:rPr lang="en-US" dirty="0" smtClean="0"/>
              <a:t> </a:t>
            </a:r>
            <a:r>
              <a:rPr lang="en-US" dirty="0" err="1" smtClean="0"/>
              <a:t>particulares</a:t>
            </a:r>
            <a:r>
              <a:rPr lang="en-US" dirty="0" smtClean="0"/>
              <a:t> de </a:t>
            </a:r>
            <a:r>
              <a:rPr lang="en-US" dirty="0" err="1" smtClean="0"/>
              <a:t>cada</a:t>
            </a:r>
            <a:r>
              <a:rPr lang="en-US" dirty="0" smtClean="0"/>
              <a:t> relator o </a:t>
            </a:r>
            <a:r>
              <a:rPr lang="en-US" dirty="0" err="1" smtClean="0"/>
              <a:t>grupo</a:t>
            </a:r>
            <a:endParaRPr lang="en-US" dirty="0" smtClean="0"/>
          </a:p>
          <a:p>
            <a:r>
              <a:rPr lang="en-US" dirty="0" err="1" smtClean="0"/>
              <a:t>Procedimientos</a:t>
            </a:r>
            <a:r>
              <a:rPr lang="en-US" dirty="0" smtClean="0"/>
              <a:t> </a:t>
            </a:r>
            <a:r>
              <a:rPr lang="en-US" dirty="0" err="1" smtClean="0"/>
              <a:t>abiertos</a:t>
            </a:r>
            <a:endParaRPr lang="en-US" dirty="0" smtClean="0"/>
          </a:p>
          <a:p>
            <a:r>
              <a:rPr lang="en-US" dirty="0" smtClean="0"/>
              <a:t>No se </a:t>
            </a:r>
            <a:r>
              <a:rPr lang="en-US" dirty="0" err="1" smtClean="0"/>
              <a:t>requiere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el Estado sea parte de un </a:t>
            </a:r>
            <a:r>
              <a:rPr lang="en-US" dirty="0" err="1" smtClean="0"/>
              <a:t>tratado</a:t>
            </a:r>
            <a:endParaRPr lang="es-MX" dirty="0" smtClean="0"/>
          </a:p>
          <a:p>
            <a:r>
              <a:rPr lang="es-MX" dirty="0" smtClean="0"/>
              <a:t>No </a:t>
            </a:r>
            <a:r>
              <a:rPr lang="es-MX" dirty="0"/>
              <a:t>se requiere que los </a:t>
            </a:r>
            <a:r>
              <a:rPr lang="es-MX" dirty="0" smtClean="0"/>
              <a:t>remedios legales </a:t>
            </a:r>
            <a:r>
              <a:rPr lang="es-MX" dirty="0"/>
              <a:t>se </a:t>
            </a:r>
            <a:r>
              <a:rPr lang="es-MX" dirty="0" smtClean="0"/>
              <a:t>hayan </a:t>
            </a:r>
            <a:r>
              <a:rPr lang="es-MX" dirty="0"/>
              <a:t>agotado a nivel </a:t>
            </a:r>
            <a:r>
              <a:rPr lang="es-MX" dirty="0" smtClean="0"/>
              <a:t>nacional</a:t>
            </a:r>
          </a:p>
          <a:p>
            <a:r>
              <a:rPr lang="en-US" dirty="0" err="1" smtClean="0"/>
              <a:t>Construir</a:t>
            </a:r>
            <a:r>
              <a:rPr lang="en-US" dirty="0" smtClean="0"/>
              <a:t> un </a:t>
            </a:r>
            <a:r>
              <a:rPr lang="en-US" dirty="0" err="1" smtClean="0"/>
              <a:t>informe</a:t>
            </a:r>
            <a:r>
              <a:rPr lang="en-US" dirty="0" smtClean="0"/>
              <a:t> de </a:t>
            </a:r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nivel</a:t>
            </a:r>
            <a:r>
              <a:rPr lang="en-US" dirty="0" smtClean="0"/>
              <a:t> </a:t>
            </a:r>
            <a:r>
              <a:rPr lang="en-US" dirty="0" err="1" smtClean="0"/>
              <a:t>internacional</a:t>
            </a:r>
            <a:endParaRPr lang="es-MX" dirty="0" smtClean="0"/>
          </a:p>
          <a:p>
            <a:r>
              <a:rPr lang="en-US" dirty="0" err="1" smtClean="0"/>
              <a:t>Solicitud</a:t>
            </a:r>
            <a:r>
              <a:rPr lang="en-US" dirty="0" smtClean="0"/>
              <a:t> de </a:t>
            </a:r>
            <a:r>
              <a:rPr lang="en-US" dirty="0" err="1" smtClean="0"/>
              <a:t>comunicacion</a:t>
            </a:r>
            <a:r>
              <a:rPr lang="en-US" dirty="0" smtClean="0"/>
              <a:t> con el Estado</a:t>
            </a:r>
          </a:p>
          <a:p>
            <a:r>
              <a:rPr lang="en-US" dirty="0" err="1" smtClean="0"/>
              <a:t>Solicitud</a:t>
            </a:r>
            <a:r>
              <a:rPr lang="en-US" dirty="0" smtClean="0"/>
              <a:t> de </a:t>
            </a:r>
            <a:r>
              <a:rPr lang="en-US" dirty="0" err="1" smtClean="0"/>
              <a:t>visita</a:t>
            </a:r>
            <a:r>
              <a:rPr lang="en-US" dirty="0" smtClean="0"/>
              <a:t> in loco o de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investigación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Fallas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El Estado no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obligado</a:t>
            </a:r>
            <a:r>
              <a:rPr lang="en-US" dirty="0" smtClean="0"/>
              <a:t> a </a:t>
            </a:r>
            <a:r>
              <a:rPr lang="en-US" dirty="0" err="1" smtClean="0"/>
              <a:t>seguir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recomendaciones</a:t>
            </a:r>
            <a:endParaRPr lang="en-US" dirty="0" smtClean="0"/>
          </a:p>
          <a:p>
            <a:pPr lvl="1"/>
            <a:r>
              <a:rPr lang="en-US" dirty="0" smtClean="0"/>
              <a:t>El </a:t>
            </a:r>
            <a:r>
              <a:rPr lang="en-US" dirty="0" err="1" smtClean="0"/>
              <a:t>Monitoreo</a:t>
            </a:r>
            <a:r>
              <a:rPr lang="en-US" dirty="0" smtClean="0"/>
              <a:t> </a:t>
            </a:r>
            <a:r>
              <a:rPr lang="en-US" dirty="0" err="1" smtClean="0"/>
              <a:t>depende</a:t>
            </a:r>
            <a:r>
              <a:rPr lang="en-US" dirty="0" smtClean="0"/>
              <a:t> del relator o del </a:t>
            </a:r>
            <a:r>
              <a:rPr lang="en-US" dirty="0" err="1" smtClean="0"/>
              <a:t>grupo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s-MX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Oportunidades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incidir</a:t>
            </a:r>
            <a:r>
              <a:rPr lang="en-US" dirty="0" smtClean="0"/>
              <a:t> con los </a:t>
            </a:r>
            <a:r>
              <a:rPr lang="en-US" dirty="0" err="1" smtClean="0"/>
              <a:t>procedimientos</a:t>
            </a:r>
            <a:r>
              <a:rPr lang="en-US" dirty="0" smtClean="0"/>
              <a:t> </a:t>
            </a:r>
            <a:r>
              <a:rPr lang="en-US" dirty="0" err="1" smtClean="0"/>
              <a:t>Especiales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84881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La Asamblea </a:t>
            </a:r>
            <a:r>
              <a:rPr lang="es-MX" dirty="0"/>
              <a:t>General aprobó la resolución 60/251 (2006</a:t>
            </a:r>
            <a:r>
              <a:rPr lang="es-MX" dirty="0" smtClean="0"/>
              <a:t>), creando el Consejo y mandando un examen universal</a:t>
            </a:r>
          </a:p>
          <a:p>
            <a:pPr marL="45720" indent="0">
              <a:buNone/>
            </a:pP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</a:t>
            </a:r>
            <a:r>
              <a:rPr lang="en-US" dirty="0" err="1" smtClean="0"/>
              <a:t>Revisión</a:t>
            </a:r>
            <a:r>
              <a:rPr lang="en-US" dirty="0" smtClean="0"/>
              <a:t> </a:t>
            </a:r>
            <a:r>
              <a:rPr lang="en-US" dirty="0" err="1" smtClean="0"/>
              <a:t>PeriÓdica</a:t>
            </a:r>
            <a:r>
              <a:rPr lang="en-US" dirty="0" smtClean="0"/>
              <a:t> Universal</a:t>
            </a:r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67000"/>
            <a:ext cx="2590800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856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400" dirty="0" smtClean="0"/>
              <a:t>la </a:t>
            </a:r>
            <a:r>
              <a:rPr lang="es-MX" sz="2400" dirty="0"/>
              <a:t>Carta de las Naciones </a:t>
            </a:r>
            <a:r>
              <a:rPr lang="es-MX" sz="2400" dirty="0" smtClean="0"/>
              <a:t>Unidas </a:t>
            </a:r>
            <a:endParaRPr lang="es-MX" sz="2400" dirty="0"/>
          </a:p>
          <a:p>
            <a:r>
              <a:rPr lang="es-MX" sz="2400" dirty="0" smtClean="0"/>
              <a:t>la </a:t>
            </a:r>
            <a:r>
              <a:rPr lang="es-MX" sz="2400" dirty="0"/>
              <a:t>Declaración Universal de Derechos </a:t>
            </a:r>
            <a:r>
              <a:rPr lang="es-MX" sz="2400" dirty="0" smtClean="0"/>
              <a:t>Humanos</a:t>
            </a:r>
          </a:p>
          <a:p>
            <a:r>
              <a:rPr lang="es-MX" sz="2400" dirty="0" smtClean="0"/>
              <a:t>diversos instrumentos, incluso los </a:t>
            </a:r>
            <a:r>
              <a:rPr lang="es-MX" sz="2400" dirty="0"/>
              <a:t>tratados de derechos humanos ratificados por el Estado </a:t>
            </a:r>
            <a:endParaRPr lang="es-MX" sz="2400" dirty="0" smtClean="0"/>
          </a:p>
          <a:p>
            <a:r>
              <a:rPr lang="es-MX" sz="2400" dirty="0" smtClean="0"/>
              <a:t>promesas </a:t>
            </a:r>
            <a:r>
              <a:rPr lang="es-MX" sz="2400" dirty="0"/>
              <a:t>voluntarias y compromisos asumidos por los </a:t>
            </a:r>
            <a:r>
              <a:rPr lang="es-MX" sz="2400" dirty="0" smtClean="0"/>
              <a:t>Estados, y</a:t>
            </a:r>
          </a:p>
          <a:p>
            <a:r>
              <a:rPr lang="es-MX" sz="2400" dirty="0" smtClean="0"/>
              <a:t>el </a:t>
            </a:r>
            <a:r>
              <a:rPr lang="es-MX" sz="2400" dirty="0"/>
              <a:t>D</a:t>
            </a:r>
            <a:r>
              <a:rPr lang="es-MX" sz="2400" dirty="0" smtClean="0"/>
              <a:t>erecho internacional humanitario aplicable al Estado</a:t>
            </a:r>
            <a:endParaRPr lang="es-MX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EstÁndares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la </a:t>
            </a:r>
            <a:r>
              <a:rPr lang="en-US" dirty="0" err="1" smtClean="0"/>
              <a:t>rPU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4291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400" dirty="0" smtClean="0"/>
              <a:t> </a:t>
            </a:r>
            <a:r>
              <a:rPr lang="es-MX" sz="2400" dirty="0"/>
              <a:t>1) la información proporcionada por el Estado </a:t>
            </a:r>
            <a:r>
              <a:rPr lang="es-MX" sz="2400" dirty="0" smtClean="0"/>
              <a:t>examinado puede </a:t>
            </a:r>
            <a:r>
              <a:rPr lang="es-MX" sz="2400" dirty="0"/>
              <a:t>tomar la forma de un "informe nacional</a:t>
            </a:r>
            <a:r>
              <a:rPr lang="es-MX" sz="2400" dirty="0" smtClean="0"/>
              <a:t>" </a:t>
            </a:r>
          </a:p>
          <a:p>
            <a:r>
              <a:rPr lang="es-MX" sz="2400" dirty="0" smtClean="0"/>
              <a:t>2</a:t>
            </a:r>
            <a:r>
              <a:rPr lang="es-MX" sz="2400" dirty="0"/>
              <a:t>) la información contenida en los </a:t>
            </a:r>
            <a:r>
              <a:rPr lang="es-MX" sz="2400" dirty="0" smtClean="0"/>
              <a:t>informes, los procedimientos especiales, </a:t>
            </a:r>
            <a:r>
              <a:rPr lang="es-MX" sz="2400" dirty="0"/>
              <a:t>los órganos de tratados y otras entidades de la </a:t>
            </a:r>
            <a:r>
              <a:rPr lang="es-MX" sz="2400" dirty="0" smtClean="0"/>
              <a:t>ONU; y</a:t>
            </a:r>
          </a:p>
          <a:p>
            <a:r>
              <a:rPr lang="es-MX" sz="2400" dirty="0" smtClean="0"/>
              <a:t>3</a:t>
            </a:r>
            <a:r>
              <a:rPr lang="es-MX" sz="2400" dirty="0"/>
              <a:t>) información de otras partes interesadas, como las </a:t>
            </a:r>
            <a:r>
              <a:rPr lang="es-MX" sz="2400" dirty="0" smtClean="0"/>
              <a:t>ONG y </a:t>
            </a:r>
            <a:r>
              <a:rPr lang="es-MX" sz="2400" dirty="0"/>
              <a:t>las instituciones </a:t>
            </a:r>
            <a:r>
              <a:rPr lang="es-MX" sz="2400" dirty="0" smtClean="0"/>
              <a:t>estatales de </a:t>
            </a:r>
            <a:r>
              <a:rPr lang="es-MX" sz="2400" dirty="0"/>
              <a:t>derechos </a:t>
            </a:r>
            <a:r>
              <a:rPr lang="es-MX" sz="2400" dirty="0" smtClean="0"/>
              <a:t>humanos</a:t>
            </a:r>
            <a:endParaRPr lang="es-MX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InformaciÓn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el RPU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24047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reporte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4 </a:t>
            </a:r>
            <a:r>
              <a:rPr lang="en-US" dirty="0" err="1" smtClean="0"/>
              <a:t>años</a:t>
            </a:r>
            <a:endParaRPr lang="en-US" dirty="0" smtClean="0"/>
          </a:p>
          <a:p>
            <a:r>
              <a:rPr lang="en-US" dirty="0" smtClean="0"/>
              <a:t>48 </a:t>
            </a:r>
            <a:r>
              <a:rPr lang="en-US" dirty="0" err="1" smtClean="0"/>
              <a:t>Estados</a:t>
            </a:r>
            <a:r>
              <a:rPr lang="en-US" dirty="0" smtClean="0"/>
              <a:t> </a:t>
            </a:r>
            <a:r>
              <a:rPr lang="en-US" dirty="0" err="1" smtClean="0"/>
              <a:t>revisados</a:t>
            </a:r>
            <a:r>
              <a:rPr lang="en-US" dirty="0" smtClean="0"/>
              <a:t> en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año</a:t>
            </a:r>
            <a:endParaRPr lang="en-US" dirty="0" smtClean="0"/>
          </a:p>
          <a:p>
            <a:r>
              <a:rPr lang="en-US" dirty="0" err="1" smtClean="0"/>
              <a:t>Primera</a:t>
            </a:r>
            <a:r>
              <a:rPr lang="en-US" dirty="0" smtClean="0"/>
              <a:t> </a:t>
            </a:r>
            <a:r>
              <a:rPr lang="en-US" dirty="0" err="1" smtClean="0"/>
              <a:t>temporada</a:t>
            </a:r>
            <a:r>
              <a:rPr lang="en-US" dirty="0" smtClean="0"/>
              <a:t>: </a:t>
            </a:r>
            <a:r>
              <a:rPr lang="en-US" dirty="0" err="1" smtClean="0"/>
              <a:t>abril</a:t>
            </a:r>
            <a:r>
              <a:rPr lang="en-US" dirty="0" smtClean="0"/>
              <a:t> 2008 hasta </a:t>
            </a:r>
            <a:r>
              <a:rPr lang="en-US" dirty="0" err="1" smtClean="0"/>
              <a:t>octubre</a:t>
            </a:r>
            <a:r>
              <a:rPr lang="en-US" dirty="0" smtClean="0"/>
              <a:t> 2011</a:t>
            </a:r>
          </a:p>
          <a:p>
            <a:r>
              <a:rPr lang="en-US" dirty="0" err="1" smtClean="0"/>
              <a:t>Tres</a:t>
            </a:r>
            <a:r>
              <a:rPr lang="en-US" dirty="0" smtClean="0"/>
              <a:t> </a:t>
            </a:r>
            <a:r>
              <a:rPr lang="en-US" dirty="0" err="1" smtClean="0"/>
              <a:t>horas</a:t>
            </a:r>
            <a:r>
              <a:rPr lang="en-US" dirty="0" smtClean="0"/>
              <a:t> </a:t>
            </a:r>
            <a:r>
              <a:rPr lang="en-US" dirty="0" err="1" smtClean="0"/>
              <a:t>interactivas</a:t>
            </a:r>
            <a:r>
              <a:rPr lang="en-US" dirty="0" smtClean="0"/>
              <a:t>, con </a:t>
            </a:r>
            <a:r>
              <a:rPr lang="en-US" dirty="0" err="1" smtClean="0"/>
              <a:t>intervenciones</a:t>
            </a:r>
            <a:r>
              <a:rPr lang="en-US" dirty="0" smtClean="0"/>
              <a:t> hasta de 60 </a:t>
            </a:r>
            <a:r>
              <a:rPr lang="en-US" dirty="0" err="1" smtClean="0"/>
              <a:t>Estados</a:t>
            </a:r>
            <a:endParaRPr lang="en-US" dirty="0" smtClean="0"/>
          </a:p>
          <a:p>
            <a:r>
              <a:rPr lang="en-US" dirty="0" err="1" smtClean="0"/>
              <a:t>Frente</a:t>
            </a:r>
            <a:r>
              <a:rPr lang="en-US" dirty="0" smtClean="0"/>
              <a:t> al </a:t>
            </a:r>
            <a:r>
              <a:rPr lang="en-US" dirty="0" err="1" smtClean="0"/>
              <a:t>Consejo</a:t>
            </a:r>
            <a:r>
              <a:rPr lang="en-US" dirty="0" smtClean="0"/>
              <a:t> en </a:t>
            </a:r>
            <a:r>
              <a:rPr lang="en-US" dirty="0" err="1" smtClean="0"/>
              <a:t>sesión</a:t>
            </a:r>
            <a:r>
              <a:rPr lang="en-US" dirty="0" smtClean="0"/>
              <a:t> plena</a:t>
            </a:r>
            <a:endParaRPr lang="es-MX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Ciclo</a:t>
            </a:r>
            <a:r>
              <a:rPr lang="en-US" dirty="0" smtClean="0"/>
              <a:t> del </a:t>
            </a:r>
            <a:r>
              <a:rPr lang="en-US" dirty="0" err="1" smtClean="0"/>
              <a:t>Rpu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09534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Intervenciones por Estado en el </a:t>
            </a:r>
            <a:r>
              <a:rPr lang="es-MX" dirty="0" err="1" smtClean="0"/>
              <a:t>rpu</a:t>
            </a:r>
            <a:endParaRPr lang="es-MX" dirty="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777442"/>
              </p:ext>
            </p:extLst>
          </p:nvPr>
        </p:nvGraphicFramePr>
        <p:xfrm>
          <a:off x="228600" y="1136581"/>
          <a:ext cx="8534400" cy="575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4603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478043"/>
              </p:ext>
            </p:extLst>
          </p:nvPr>
        </p:nvGraphicFramePr>
        <p:xfrm>
          <a:off x="228600" y="392113"/>
          <a:ext cx="8483600" cy="5688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0854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err="1" smtClean="0"/>
              <a:t>Observaciones</a:t>
            </a:r>
            <a:r>
              <a:rPr lang="en-US" dirty="0" smtClean="0"/>
              <a:t>:</a:t>
            </a:r>
          </a:p>
          <a:p>
            <a:pPr lvl="1" algn="just"/>
            <a:r>
              <a:rPr lang="en-US" sz="2800" dirty="0" smtClean="0"/>
              <a:t>Altos </a:t>
            </a:r>
            <a:r>
              <a:rPr lang="en-US" sz="2800" dirty="0" err="1" smtClean="0"/>
              <a:t>niveles</a:t>
            </a:r>
            <a:r>
              <a:rPr lang="en-US" sz="2800" dirty="0" smtClean="0"/>
              <a:t> de </a:t>
            </a:r>
            <a:r>
              <a:rPr lang="en-US" sz="2800" dirty="0" err="1" smtClean="0"/>
              <a:t>participación</a:t>
            </a:r>
            <a:r>
              <a:rPr lang="en-US" sz="2800" dirty="0" smtClean="0"/>
              <a:t> en el </a:t>
            </a:r>
            <a:r>
              <a:rPr lang="en-US" sz="2800" dirty="0" err="1" smtClean="0"/>
              <a:t>proceso</a:t>
            </a:r>
            <a:r>
              <a:rPr lang="en-US" sz="2800" dirty="0" smtClean="0"/>
              <a:t>.</a:t>
            </a:r>
          </a:p>
          <a:p>
            <a:pPr lvl="1" algn="just"/>
            <a:r>
              <a:rPr lang="es-MX" sz="2800" dirty="0" smtClean="0"/>
              <a:t>Una </a:t>
            </a:r>
            <a:r>
              <a:rPr lang="es-MX" sz="2800" dirty="0"/>
              <a:t>oportunidad para plantear temas de interés general con implicaciones transfronterizas. </a:t>
            </a:r>
            <a:endParaRPr lang="es-MX" sz="2800" dirty="0" smtClean="0"/>
          </a:p>
          <a:p>
            <a:pPr lvl="1" algn="just"/>
            <a:r>
              <a:rPr lang="en-US" sz="2800" dirty="0" smtClean="0"/>
              <a:t>A </a:t>
            </a:r>
            <a:r>
              <a:rPr lang="en-US" sz="2800" dirty="0" err="1" smtClean="0"/>
              <a:t>pesar</a:t>
            </a:r>
            <a:r>
              <a:rPr lang="en-US" sz="2800" dirty="0" smtClean="0"/>
              <a:t> de los </a:t>
            </a:r>
            <a:r>
              <a:rPr lang="en-US" sz="2800" dirty="0" err="1" smtClean="0"/>
              <a:t>intentos</a:t>
            </a:r>
            <a:r>
              <a:rPr lang="en-US" sz="2800" dirty="0" smtClean="0"/>
              <a:t> de </a:t>
            </a:r>
            <a:r>
              <a:rPr lang="en-US" sz="2800" dirty="0" err="1" smtClean="0"/>
              <a:t>manipular</a:t>
            </a:r>
            <a:r>
              <a:rPr lang="en-US" sz="2800" dirty="0" smtClean="0"/>
              <a:t> el </a:t>
            </a:r>
            <a:r>
              <a:rPr lang="en-US" sz="2800" dirty="0" err="1" smtClean="0"/>
              <a:t>proceso</a:t>
            </a:r>
            <a:r>
              <a:rPr lang="en-US" sz="2800" dirty="0" smtClean="0"/>
              <a:t>, </a:t>
            </a:r>
            <a:r>
              <a:rPr lang="en-US" sz="2800" dirty="0" err="1" smtClean="0"/>
              <a:t>este</a:t>
            </a:r>
            <a:r>
              <a:rPr lang="es-MX" sz="2800" dirty="0" smtClean="0"/>
              <a:t> </a:t>
            </a:r>
            <a:r>
              <a:rPr lang="es-MX" sz="2800" dirty="0"/>
              <a:t>invita a una mayor apertura y </a:t>
            </a:r>
            <a:r>
              <a:rPr lang="es-MX" sz="2800" dirty="0" smtClean="0"/>
              <a:t>honestidad, comparado con </a:t>
            </a:r>
            <a:r>
              <a:rPr lang="es-MX" sz="2800" dirty="0"/>
              <a:t>otros </a:t>
            </a:r>
            <a:r>
              <a:rPr lang="es-MX" sz="2800" dirty="0" smtClean="0"/>
              <a:t>de </a:t>
            </a:r>
            <a:r>
              <a:rPr lang="es-MX" sz="2800" dirty="0"/>
              <a:t>la </a:t>
            </a:r>
            <a:r>
              <a:rPr lang="es-MX" sz="2800" dirty="0" smtClean="0"/>
              <a:t>ONU</a:t>
            </a:r>
          </a:p>
          <a:p>
            <a:pPr lvl="1" algn="just"/>
            <a:endParaRPr lang="es-MX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PU: Primer </a:t>
            </a:r>
            <a:r>
              <a:rPr lang="en-US" dirty="0" err="1" smtClean="0"/>
              <a:t>ciclo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69175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lvl="1" indent="0" algn="just">
              <a:buNone/>
            </a:pPr>
            <a:r>
              <a:rPr lang="en-US" sz="2400" dirty="0" smtClean="0"/>
              <a:t>1. </a:t>
            </a:r>
            <a:r>
              <a:rPr lang="en-US" sz="2400" dirty="0" err="1" smtClean="0"/>
              <a:t>Participar</a:t>
            </a:r>
            <a:r>
              <a:rPr lang="en-US" sz="2400" dirty="0" smtClean="0"/>
              <a:t> en el </a:t>
            </a:r>
            <a:r>
              <a:rPr lang="en-US" sz="2400" dirty="0" err="1" smtClean="0"/>
              <a:t>procedimiento</a:t>
            </a:r>
            <a:r>
              <a:rPr lang="en-US" sz="2400" dirty="0" smtClean="0"/>
              <a:t> </a:t>
            </a:r>
            <a:r>
              <a:rPr lang="en-US" sz="2400" dirty="0" err="1" smtClean="0"/>
              <a:t>nacional</a:t>
            </a:r>
            <a:r>
              <a:rPr lang="en-US" sz="2400" dirty="0" smtClean="0"/>
              <a:t> </a:t>
            </a:r>
            <a:r>
              <a:rPr lang="en-US" sz="2400" dirty="0" err="1" smtClean="0"/>
              <a:t>consultivo</a:t>
            </a:r>
            <a:r>
              <a:rPr lang="en-US" sz="2400" dirty="0" smtClean="0"/>
              <a:t> antes de la </a:t>
            </a:r>
            <a:r>
              <a:rPr lang="en-US" sz="2400" dirty="0" err="1" smtClean="0"/>
              <a:t>revisión</a:t>
            </a:r>
            <a:endParaRPr lang="en-US" sz="2400" dirty="0" smtClean="0"/>
          </a:p>
          <a:p>
            <a:pPr marL="365760" lvl="1" indent="0" algn="just">
              <a:buNone/>
            </a:pPr>
            <a:r>
              <a:rPr lang="en-US" sz="2400" dirty="0" smtClean="0"/>
              <a:t>2. </a:t>
            </a:r>
            <a:r>
              <a:rPr lang="en-US" sz="2400" dirty="0" err="1" smtClean="0"/>
              <a:t>Entregar</a:t>
            </a:r>
            <a:r>
              <a:rPr lang="en-US" sz="2400" dirty="0" smtClean="0"/>
              <a:t> la </a:t>
            </a:r>
            <a:r>
              <a:rPr lang="en-US" sz="2400" dirty="0" err="1" smtClean="0"/>
              <a:t>información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incluir</a:t>
            </a:r>
            <a:r>
              <a:rPr lang="en-US" sz="2400" dirty="0" smtClean="0"/>
              <a:t> en el </a:t>
            </a:r>
            <a:r>
              <a:rPr lang="en-US" sz="2400" dirty="0" err="1" smtClean="0"/>
              <a:t>resumen</a:t>
            </a:r>
            <a:r>
              <a:rPr lang="en-US" sz="2400" dirty="0" smtClean="0"/>
              <a:t> </a:t>
            </a:r>
            <a:r>
              <a:rPr lang="en-US" sz="2400" dirty="0" err="1" smtClean="0"/>
              <a:t>escrito</a:t>
            </a:r>
            <a:r>
              <a:rPr lang="en-US" sz="2400" dirty="0" smtClean="0"/>
              <a:t> de la </a:t>
            </a:r>
            <a:r>
              <a:rPr lang="en-US" sz="2400" dirty="0" err="1" smtClean="0"/>
              <a:t>Oficina</a:t>
            </a:r>
            <a:r>
              <a:rPr lang="en-US" sz="2400" dirty="0" smtClean="0"/>
              <a:t> del Alto </a:t>
            </a:r>
            <a:r>
              <a:rPr lang="en-US" sz="2400" dirty="0" err="1" smtClean="0"/>
              <a:t>Comisionado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los DDHH </a:t>
            </a:r>
          </a:p>
          <a:p>
            <a:pPr marL="365760" lvl="1" indent="0" algn="just">
              <a:buNone/>
            </a:pPr>
            <a:r>
              <a:rPr lang="en-US" sz="2400" dirty="0" smtClean="0"/>
              <a:t>3. </a:t>
            </a:r>
            <a:r>
              <a:rPr lang="en-US" sz="2400" dirty="0" err="1" smtClean="0"/>
              <a:t>Trabajar</a:t>
            </a:r>
            <a:r>
              <a:rPr lang="en-US" sz="2400" dirty="0" smtClean="0"/>
              <a:t> con </a:t>
            </a:r>
            <a:r>
              <a:rPr lang="en-US" sz="2400" dirty="0" err="1" smtClean="0"/>
              <a:t>otros</a:t>
            </a:r>
            <a:r>
              <a:rPr lang="en-US" sz="2400" dirty="0" smtClean="0"/>
              <a:t> </a:t>
            </a:r>
            <a:r>
              <a:rPr lang="en-US" sz="2400" dirty="0" err="1" smtClean="0"/>
              <a:t>Estados</a:t>
            </a:r>
            <a:r>
              <a:rPr lang="en-US" sz="2400" dirty="0" smtClean="0"/>
              <a:t> </a:t>
            </a:r>
            <a:r>
              <a:rPr lang="en-US" sz="2400" dirty="0" err="1" smtClean="0"/>
              <a:t>sobre</a:t>
            </a:r>
            <a:r>
              <a:rPr lang="en-US" sz="2400" dirty="0" smtClean="0"/>
              <a:t> los </a:t>
            </a:r>
            <a:r>
              <a:rPr lang="en-US" sz="2400" dirty="0" err="1" smtClean="0"/>
              <a:t>contenidos</a:t>
            </a:r>
            <a:r>
              <a:rPr lang="en-US" sz="2400" dirty="0" smtClean="0"/>
              <a:t> de </a:t>
            </a:r>
            <a:r>
              <a:rPr lang="en-US" sz="2400" dirty="0" err="1" smtClean="0"/>
              <a:t>sus</a:t>
            </a:r>
            <a:r>
              <a:rPr lang="en-US" sz="2400" dirty="0" smtClean="0"/>
              <a:t> </a:t>
            </a:r>
            <a:r>
              <a:rPr lang="en-US" sz="2400" dirty="0" err="1" smtClean="0"/>
              <a:t>intervenciones</a:t>
            </a:r>
            <a:endParaRPr lang="en-US" sz="2400" dirty="0" smtClean="0"/>
          </a:p>
          <a:p>
            <a:pPr marL="365760" lvl="1" indent="0" algn="just">
              <a:buNone/>
            </a:pPr>
            <a:r>
              <a:rPr lang="en-US" sz="2400" dirty="0" smtClean="0"/>
              <a:t>4. </a:t>
            </a:r>
            <a:r>
              <a:rPr lang="en-US" sz="2400" dirty="0" err="1" smtClean="0"/>
              <a:t>Asistir</a:t>
            </a:r>
            <a:r>
              <a:rPr lang="en-US" sz="2400" dirty="0" smtClean="0"/>
              <a:t> a la </a:t>
            </a:r>
            <a:r>
              <a:rPr lang="en-US" sz="2400" dirty="0" err="1" smtClean="0"/>
              <a:t>sesión</a:t>
            </a:r>
            <a:r>
              <a:rPr lang="en-US" sz="2400" dirty="0" smtClean="0"/>
              <a:t> de la </a:t>
            </a:r>
            <a:r>
              <a:rPr lang="en-US" sz="2400" dirty="0" err="1" smtClean="0"/>
              <a:t>Revisión</a:t>
            </a:r>
            <a:r>
              <a:rPr lang="en-US" sz="2400" dirty="0" smtClean="0"/>
              <a:t> </a:t>
            </a:r>
            <a:r>
              <a:rPr lang="en-US" sz="2400" dirty="0" err="1" smtClean="0"/>
              <a:t>Periódico</a:t>
            </a:r>
            <a:r>
              <a:rPr lang="en-US" sz="2400" dirty="0" smtClean="0"/>
              <a:t> Universal</a:t>
            </a:r>
          </a:p>
          <a:p>
            <a:pPr marL="365760" lvl="1" indent="0" algn="just">
              <a:buNone/>
            </a:pPr>
            <a:r>
              <a:rPr lang="en-US" sz="2400" dirty="0" smtClean="0"/>
              <a:t>5. </a:t>
            </a:r>
            <a:r>
              <a:rPr lang="en-US" sz="2400" dirty="0" err="1" smtClean="0"/>
              <a:t>Monitorear</a:t>
            </a:r>
            <a:r>
              <a:rPr lang="en-US" sz="2400" dirty="0" smtClean="0"/>
              <a:t>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recomendaciones</a:t>
            </a:r>
            <a:endParaRPr lang="en-US" sz="2400" dirty="0" smtClean="0"/>
          </a:p>
          <a:p>
            <a:pPr lvl="1"/>
            <a:endParaRPr lang="es-MX" sz="2400" dirty="0"/>
          </a:p>
          <a:p>
            <a:pPr lvl="2"/>
            <a:r>
              <a:rPr lang="es-MX" sz="2200" b="1" i="1" dirty="0"/>
              <a:t>Servicio Nacional de Derechos Humanos – Ginebra</a:t>
            </a:r>
          </a:p>
          <a:p>
            <a:pPr lvl="2"/>
            <a:endParaRPr lang="es-MX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Oportunidades</a:t>
            </a:r>
            <a:r>
              <a:rPr lang="en-US" dirty="0" smtClean="0"/>
              <a:t> Para </a:t>
            </a:r>
            <a:r>
              <a:rPr lang="en-US" dirty="0" err="1" smtClean="0"/>
              <a:t>incidir</a:t>
            </a:r>
            <a:r>
              <a:rPr lang="en-US" dirty="0" smtClean="0"/>
              <a:t> en la </a:t>
            </a:r>
            <a:r>
              <a:rPr lang="en-US" dirty="0" err="1" smtClean="0"/>
              <a:t>revisión</a:t>
            </a:r>
            <a:r>
              <a:rPr lang="en-US" dirty="0" smtClean="0"/>
              <a:t> </a:t>
            </a:r>
            <a:r>
              <a:rPr lang="en-US" dirty="0" err="1" smtClean="0"/>
              <a:t>PeriÓdica</a:t>
            </a:r>
            <a:r>
              <a:rPr lang="en-US" dirty="0" smtClean="0"/>
              <a:t> Universal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78955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III. Defensa estratégica en los órganos de los tratados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53512"/>
            <a:ext cx="5367969" cy="401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476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  </a:t>
            </a:r>
            <a:r>
              <a:rPr lang="en-US" dirty="0" err="1" smtClean="0"/>
              <a:t>Oportunidades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Advocacy en La ONU</a:t>
            </a:r>
          </a:p>
          <a:p>
            <a:pPr lvl="1"/>
            <a:r>
              <a:rPr lang="en-US" dirty="0" smtClean="0"/>
              <a:t> Los </a:t>
            </a:r>
            <a:r>
              <a:rPr lang="en-US" dirty="0" err="1" smtClean="0"/>
              <a:t>procedimientos</a:t>
            </a:r>
            <a:r>
              <a:rPr lang="en-US" dirty="0" smtClean="0"/>
              <a:t> </a:t>
            </a:r>
            <a:r>
              <a:rPr lang="en-US" dirty="0" err="1" smtClean="0"/>
              <a:t>especiales</a:t>
            </a:r>
            <a:r>
              <a:rPr lang="en-US" dirty="0" smtClean="0"/>
              <a:t> del </a:t>
            </a:r>
            <a:r>
              <a:rPr lang="en-US" dirty="0" err="1" smtClean="0"/>
              <a:t>Consejo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Examen</a:t>
            </a:r>
            <a:r>
              <a:rPr lang="en-US" dirty="0" smtClean="0"/>
              <a:t> </a:t>
            </a:r>
            <a:r>
              <a:rPr lang="en-US" dirty="0" err="1" smtClean="0"/>
              <a:t>Periódico</a:t>
            </a:r>
            <a:r>
              <a:rPr lang="en-US" dirty="0" smtClean="0"/>
              <a:t> de DDHH</a:t>
            </a:r>
            <a:endParaRPr lang="es-MX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Temas</a:t>
            </a:r>
            <a:r>
              <a:rPr lang="en-US" dirty="0" smtClean="0"/>
              <a:t> de la </a:t>
            </a:r>
            <a:r>
              <a:rPr lang="en-US" dirty="0" err="1" smtClean="0"/>
              <a:t>primera</a:t>
            </a:r>
            <a:r>
              <a:rPr lang="en-US" dirty="0" smtClean="0"/>
              <a:t> parte</a:t>
            </a:r>
            <a:endParaRPr lang="es-MX" dirty="0"/>
          </a:p>
        </p:txBody>
      </p:sp>
      <p:pic>
        <p:nvPicPr>
          <p:cNvPr id="2050" name="Picture 2" descr="studentsU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4521"/>
            <a:ext cx="5105400" cy="337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593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800" dirty="0"/>
              <a:t>C</a:t>
            </a:r>
            <a:r>
              <a:rPr lang="es-MX" sz="2800" dirty="0" smtClean="0"/>
              <a:t>omité para </a:t>
            </a:r>
            <a:r>
              <a:rPr lang="es-MX" sz="2800" dirty="0"/>
              <a:t>la Eliminación </a:t>
            </a:r>
            <a:r>
              <a:rPr lang="es-MX" sz="2800" dirty="0" smtClean="0"/>
              <a:t>de la </a:t>
            </a:r>
            <a:r>
              <a:rPr lang="es-MX" sz="2800" dirty="0"/>
              <a:t>Discriminación Racial </a:t>
            </a:r>
            <a:r>
              <a:rPr lang="es-MX" sz="2800" dirty="0" smtClean="0"/>
              <a:t> (1969)</a:t>
            </a:r>
          </a:p>
          <a:p>
            <a:r>
              <a:rPr lang="es-MX" sz="2800" dirty="0" smtClean="0"/>
              <a:t>Comité </a:t>
            </a:r>
            <a:r>
              <a:rPr lang="es-MX" sz="2800" dirty="0"/>
              <a:t>de Derechos Humanos (</a:t>
            </a:r>
            <a:r>
              <a:rPr lang="es-MX" sz="2800" dirty="0" smtClean="0"/>
              <a:t>1976)</a:t>
            </a:r>
          </a:p>
          <a:p>
            <a:pPr algn="just"/>
            <a:r>
              <a:rPr lang="es-MX" sz="2800" dirty="0"/>
              <a:t>Comité </a:t>
            </a:r>
            <a:r>
              <a:rPr lang="es-MX" sz="2800" dirty="0" smtClean="0"/>
              <a:t>para </a:t>
            </a:r>
            <a:r>
              <a:rPr lang="es-MX" sz="2800" dirty="0"/>
              <a:t>la Eliminación de la Discriminación contra </a:t>
            </a:r>
            <a:r>
              <a:rPr lang="es-MX" sz="2800" dirty="0" smtClean="0"/>
              <a:t>la Mujer  (1982)</a:t>
            </a:r>
          </a:p>
          <a:p>
            <a:r>
              <a:rPr lang="es-MX" sz="2800" dirty="0"/>
              <a:t>Comité de Derechos Económicos, Sociales y Culturales (1987)</a:t>
            </a:r>
          </a:p>
          <a:p>
            <a:r>
              <a:rPr lang="es-MX" sz="2800" dirty="0" smtClean="0"/>
              <a:t>Comité </a:t>
            </a:r>
            <a:r>
              <a:rPr lang="es-MX" sz="2800" dirty="0"/>
              <a:t>contra la Tortura </a:t>
            </a:r>
            <a:r>
              <a:rPr lang="es-MX" sz="2800" dirty="0" smtClean="0"/>
              <a:t>(1987)</a:t>
            </a:r>
          </a:p>
          <a:p>
            <a:r>
              <a:rPr lang="es-MX" sz="2800" dirty="0"/>
              <a:t>Comité </a:t>
            </a:r>
            <a:r>
              <a:rPr lang="es-MX" sz="2800" dirty="0" smtClean="0"/>
              <a:t>de los </a:t>
            </a:r>
            <a:r>
              <a:rPr lang="es-MX" sz="2800" dirty="0"/>
              <a:t>Derechos </a:t>
            </a:r>
            <a:r>
              <a:rPr lang="es-MX" sz="2800" dirty="0" smtClean="0"/>
              <a:t>del Niño (1990)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81260" cy="1054394"/>
          </a:xfrm>
        </p:spPr>
        <p:txBody>
          <a:bodyPr/>
          <a:lstStyle/>
          <a:p>
            <a:r>
              <a:rPr lang="en-US" dirty="0" smtClean="0"/>
              <a:t>Los </a:t>
            </a:r>
            <a:r>
              <a:rPr lang="en-US" dirty="0" err="1"/>
              <a:t>ó</a:t>
            </a:r>
            <a:r>
              <a:rPr lang="en-US" dirty="0" err="1" smtClean="0"/>
              <a:t>rganos</a:t>
            </a:r>
            <a:r>
              <a:rPr lang="en-US" dirty="0" smtClean="0"/>
              <a:t> de los </a:t>
            </a:r>
            <a:r>
              <a:rPr lang="en-US" dirty="0" err="1" smtClean="0"/>
              <a:t>Tratados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70323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/>
              <a:t>Comité para la Protección de los Derechos de Trabajadores Migrantes y sus familias (2004</a:t>
            </a:r>
            <a:r>
              <a:rPr lang="es-MX" sz="2800" dirty="0" smtClean="0"/>
              <a:t>)</a:t>
            </a:r>
          </a:p>
          <a:p>
            <a:r>
              <a:rPr lang="es-MX" sz="2800" dirty="0" smtClean="0"/>
              <a:t>Subcomité </a:t>
            </a:r>
            <a:r>
              <a:rPr lang="es-MX" sz="2800" dirty="0"/>
              <a:t>para la </a:t>
            </a:r>
            <a:r>
              <a:rPr lang="es-MX" sz="2800" dirty="0" smtClean="0"/>
              <a:t>Prevención </a:t>
            </a:r>
            <a:r>
              <a:rPr lang="es-MX" sz="2800" dirty="0"/>
              <a:t>de la Tortura (</a:t>
            </a:r>
            <a:r>
              <a:rPr lang="es-MX" sz="2800" dirty="0" smtClean="0"/>
              <a:t>2007)</a:t>
            </a:r>
            <a:endParaRPr lang="es-MX" sz="2800" dirty="0"/>
          </a:p>
          <a:p>
            <a:r>
              <a:rPr lang="es-MX" sz="2800" dirty="0"/>
              <a:t>Comité sobre los derechos de las </a:t>
            </a:r>
            <a:r>
              <a:rPr lang="es-MX" sz="2800" dirty="0" smtClean="0"/>
              <a:t>Personas </a:t>
            </a:r>
            <a:r>
              <a:rPr lang="es-MX" sz="2800" dirty="0"/>
              <a:t>con </a:t>
            </a:r>
            <a:r>
              <a:rPr lang="es-MX" sz="2800" dirty="0" smtClean="0"/>
              <a:t>Discapacidad </a:t>
            </a:r>
            <a:r>
              <a:rPr lang="es-MX" sz="2800" dirty="0"/>
              <a:t>(2009)</a:t>
            </a:r>
          </a:p>
          <a:p>
            <a:r>
              <a:rPr lang="es-MX" sz="2800" dirty="0" smtClean="0"/>
              <a:t>Comité </a:t>
            </a:r>
            <a:r>
              <a:rPr lang="es-MX" sz="2800" dirty="0"/>
              <a:t>contra las Desapariciones Forzadas (2011)</a:t>
            </a:r>
          </a:p>
          <a:p>
            <a:endParaRPr lang="es-MX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Los </a:t>
            </a:r>
            <a:r>
              <a:rPr lang="es-MX" dirty="0" smtClean="0"/>
              <a:t>Órganos de los tratados</a:t>
            </a:r>
            <a:endParaRPr lang="es-MX" dirty="0"/>
          </a:p>
        </p:txBody>
      </p:sp>
      <p:sp>
        <p:nvSpPr>
          <p:cNvPr id="4" name="AutoShape 2" descr="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956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79420"/>
            <a:ext cx="8407893" cy="4407408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Oportunidades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incidir</a:t>
            </a:r>
            <a:r>
              <a:rPr lang="en-US" dirty="0" smtClean="0"/>
              <a:t> en los </a:t>
            </a:r>
            <a:r>
              <a:rPr lang="en-US" dirty="0" err="1"/>
              <a:t>Ó</a:t>
            </a:r>
            <a:r>
              <a:rPr lang="en-US" dirty="0" err="1" smtClean="0"/>
              <a:t>rganos</a:t>
            </a:r>
            <a:r>
              <a:rPr lang="en-US" dirty="0" smtClean="0"/>
              <a:t> de </a:t>
            </a:r>
            <a:r>
              <a:rPr lang="en-US" dirty="0" err="1" smtClean="0"/>
              <a:t>Tratados</a:t>
            </a:r>
            <a:endParaRPr lang="es-MX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33604"/>
            <a:ext cx="4986969" cy="372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702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4038600" cy="4407408"/>
          </a:xfrm>
        </p:spPr>
        <p:txBody>
          <a:bodyPr>
            <a:noAutofit/>
          </a:bodyPr>
          <a:lstStyle/>
          <a:p>
            <a:r>
              <a:rPr lang="es-MX" sz="1400" dirty="0"/>
              <a:t>Mr. </a:t>
            </a:r>
            <a:r>
              <a:rPr lang="es-MX" sz="1400" dirty="0" err="1"/>
              <a:t>Yadh</a:t>
            </a:r>
            <a:r>
              <a:rPr lang="es-MX" sz="1400" dirty="0"/>
              <a:t> BEN </a:t>
            </a:r>
            <a:r>
              <a:rPr lang="es-MX" sz="1400" dirty="0" smtClean="0"/>
              <a:t>ACHOUR, </a:t>
            </a:r>
            <a:r>
              <a:rPr lang="es-MX" sz="1400" dirty="0" err="1" smtClean="0"/>
              <a:t>Tunisia</a:t>
            </a:r>
            <a:endParaRPr lang="es-MX" sz="1400" dirty="0"/>
          </a:p>
          <a:p>
            <a:endParaRPr lang="es-MX" sz="1400" dirty="0"/>
          </a:p>
          <a:p>
            <a:r>
              <a:rPr lang="es-MX" sz="1400" dirty="0"/>
              <a:t>Mr. </a:t>
            </a:r>
            <a:r>
              <a:rPr lang="es-MX" sz="1400" dirty="0" err="1"/>
              <a:t>Lazhari</a:t>
            </a:r>
            <a:r>
              <a:rPr lang="es-MX" sz="1400" dirty="0"/>
              <a:t> </a:t>
            </a:r>
            <a:r>
              <a:rPr lang="es-MX" sz="1400" dirty="0" smtClean="0"/>
              <a:t>BOUZID, </a:t>
            </a:r>
            <a:r>
              <a:rPr lang="es-MX" sz="1400" dirty="0" err="1" smtClean="0"/>
              <a:t>Algeria</a:t>
            </a:r>
            <a:endParaRPr lang="es-MX" sz="1400" dirty="0"/>
          </a:p>
          <a:p>
            <a:endParaRPr lang="es-MX" sz="1400" dirty="0"/>
          </a:p>
          <a:p>
            <a:r>
              <a:rPr lang="es-MX" sz="1400" dirty="0"/>
              <a:t>Ms. Christine </a:t>
            </a:r>
            <a:r>
              <a:rPr lang="es-MX" sz="1400" dirty="0" smtClean="0"/>
              <a:t>CHANET, France</a:t>
            </a:r>
            <a:endParaRPr lang="es-MX" sz="1400" dirty="0"/>
          </a:p>
          <a:p>
            <a:pPr marL="45720" indent="0">
              <a:buNone/>
            </a:pPr>
            <a:r>
              <a:rPr lang="es-MX" sz="1400" dirty="0"/>
              <a:t>	</a:t>
            </a:r>
          </a:p>
          <a:p>
            <a:r>
              <a:rPr lang="es-MX" sz="1400" dirty="0"/>
              <a:t>Mr. Ahmad </a:t>
            </a:r>
            <a:r>
              <a:rPr lang="es-MX" sz="1400" dirty="0" err="1"/>
              <a:t>Amin</a:t>
            </a:r>
            <a:r>
              <a:rPr lang="es-MX" sz="1400" dirty="0"/>
              <a:t> </a:t>
            </a:r>
            <a:r>
              <a:rPr lang="es-MX" sz="1400" dirty="0" smtClean="0"/>
              <a:t>FATHALLA, </a:t>
            </a:r>
            <a:r>
              <a:rPr lang="es-MX" sz="1400" dirty="0" err="1" smtClean="0"/>
              <a:t>Egypt</a:t>
            </a:r>
            <a:endParaRPr lang="es-MX" sz="1400" dirty="0"/>
          </a:p>
          <a:p>
            <a:pPr marL="45720" indent="0">
              <a:buNone/>
            </a:pPr>
            <a:r>
              <a:rPr lang="es-MX" sz="1400" dirty="0"/>
              <a:t>	</a:t>
            </a:r>
          </a:p>
          <a:p>
            <a:r>
              <a:rPr lang="es-MX" sz="1400" dirty="0" err="1"/>
              <a:t>Mr.Cornelis</a:t>
            </a:r>
            <a:r>
              <a:rPr lang="es-MX" sz="1400" dirty="0"/>
              <a:t> </a:t>
            </a:r>
            <a:r>
              <a:rPr lang="es-MX" sz="1400" dirty="0" smtClean="0"/>
              <a:t>FLINTERMAN, </a:t>
            </a:r>
            <a:r>
              <a:rPr lang="es-MX" sz="1400" dirty="0" err="1" smtClean="0"/>
              <a:t>The</a:t>
            </a:r>
            <a:r>
              <a:rPr lang="es-MX" sz="1400" dirty="0" smtClean="0"/>
              <a:t> </a:t>
            </a:r>
            <a:r>
              <a:rPr lang="es-MX" sz="1400" dirty="0" err="1"/>
              <a:t>Netherlands</a:t>
            </a:r>
            <a:endParaRPr lang="es-MX" sz="1400" dirty="0"/>
          </a:p>
          <a:p>
            <a:pPr marL="45720" indent="0">
              <a:buNone/>
            </a:pPr>
            <a:r>
              <a:rPr lang="es-MX" sz="1400" dirty="0"/>
              <a:t>	</a:t>
            </a:r>
          </a:p>
          <a:p>
            <a:r>
              <a:rPr lang="es-MX" sz="1400" dirty="0"/>
              <a:t>Mr. </a:t>
            </a:r>
            <a:r>
              <a:rPr lang="es-MX" sz="1400" dirty="0" err="1"/>
              <a:t>Yuji</a:t>
            </a:r>
            <a:r>
              <a:rPr lang="es-MX" sz="1400" dirty="0"/>
              <a:t> </a:t>
            </a:r>
            <a:r>
              <a:rPr lang="es-MX" sz="1400" dirty="0" smtClean="0"/>
              <a:t>IWASAWA, </a:t>
            </a:r>
            <a:r>
              <a:rPr lang="es-MX" sz="1400" dirty="0" err="1" smtClean="0"/>
              <a:t>Japan</a:t>
            </a:r>
            <a:endParaRPr lang="es-MX" sz="1400" dirty="0"/>
          </a:p>
          <a:p>
            <a:pPr marL="45720" indent="0">
              <a:buNone/>
            </a:pPr>
            <a:r>
              <a:rPr lang="es-MX" sz="1400" dirty="0"/>
              <a:t>	</a:t>
            </a:r>
          </a:p>
          <a:p>
            <a:r>
              <a:rPr lang="es-MX" sz="1400" dirty="0"/>
              <a:t>Mr. Walter </a:t>
            </a:r>
            <a:r>
              <a:rPr lang="es-MX" sz="1400" dirty="0" smtClean="0"/>
              <a:t>KALIN,  </a:t>
            </a:r>
            <a:r>
              <a:rPr lang="es-MX" sz="1400" dirty="0" err="1" smtClean="0"/>
              <a:t>Switzerland</a:t>
            </a:r>
            <a:endParaRPr lang="es-MX" sz="1400" dirty="0"/>
          </a:p>
          <a:p>
            <a:pPr marL="45720" indent="0">
              <a:buNone/>
            </a:pPr>
            <a:endParaRPr lang="es-MX" sz="1400" dirty="0"/>
          </a:p>
          <a:p>
            <a:r>
              <a:rPr lang="es-MX" sz="1400" dirty="0"/>
              <a:t>Ms. </a:t>
            </a:r>
            <a:r>
              <a:rPr lang="es-MX" sz="1400" dirty="0" err="1"/>
              <a:t>Zonke</a:t>
            </a:r>
            <a:r>
              <a:rPr lang="es-MX" sz="1400" dirty="0"/>
              <a:t> </a:t>
            </a:r>
            <a:r>
              <a:rPr lang="es-MX" sz="1400" dirty="0" err="1"/>
              <a:t>Zanele</a:t>
            </a:r>
            <a:r>
              <a:rPr lang="es-MX" sz="1400" dirty="0"/>
              <a:t> </a:t>
            </a:r>
            <a:r>
              <a:rPr lang="es-MX" sz="1400" dirty="0" smtClean="0"/>
              <a:t>MAJODINA, South </a:t>
            </a:r>
            <a:r>
              <a:rPr lang="es-MX" sz="1400" dirty="0" err="1"/>
              <a:t>Africa</a:t>
            </a:r>
            <a:endParaRPr lang="es-MX" sz="1400" dirty="0"/>
          </a:p>
          <a:p>
            <a:pPr marL="45720" indent="0">
              <a:buNone/>
            </a:pPr>
            <a:r>
              <a:rPr lang="es-MX" sz="1400" dirty="0"/>
              <a:t>	</a:t>
            </a:r>
          </a:p>
          <a:p>
            <a:r>
              <a:rPr lang="es-MX" sz="1200" dirty="0"/>
              <a:t>Mr. </a:t>
            </a:r>
            <a:r>
              <a:rPr lang="es-MX" sz="1200" dirty="0" err="1"/>
              <a:t>Kheshoe</a:t>
            </a:r>
            <a:r>
              <a:rPr lang="es-MX" sz="1200" dirty="0"/>
              <a:t> </a:t>
            </a:r>
            <a:r>
              <a:rPr lang="es-MX" sz="1200" dirty="0" err="1"/>
              <a:t>Parsad</a:t>
            </a:r>
            <a:r>
              <a:rPr lang="es-MX" sz="1200" dirty="0"/>
              <a:t> MATADEEN, </a:t>
            </a:r>
            <a:r>
              <a:rPr lang="es-MX" sz="1200" dirty="0" err="1"/>
              <a:t>Mauritius</a:t>
            </a:r>
            <a:endParaRPr lang="es-MX" sz="1200" dirty="0"/>
          </a:p>
          <a:p>
            <a:endParaRPr lang="es-MX" sz="1200" dirty="0"/>
          </a:p>
          <a:p>
            <a:pPr marL="45720" indent="0">
              <a:buNone/>
            </a:pPr>
            <a:r>
              <a:rPr lang="it-IT" sz="1600" dirty="0"/>
              <a:t>	</a:t>
            </a:r>
          </a:p>
          <a:p>
            <a:endParaRPr lang="es-MX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it-IT" sz="1400" dirty="0" smtClean="0"/>
              <a:t>Ms</a:t>
            </a:r>
            <a:r>
              <a:rPr lang="it-IT" sz="1400" dirty="0"/>
              <a:t>. Iulia Antoanella MOTOC, Romania</a:t>
            </a:r>
          </a:p>
          <a:p>
            <a:endParaRPr lang="es-MX" sz="1400" dirty="0" smtClean="0"/>
          </a:p>
          <a:p>
            <a:r>
              <a:rPr lang="es-MX" sz="1400" dirty="0" err="1" smtClean="0"/>
              <a:t>Mr.Gerald</a:t>
            </a:r>
            <a:r>
              <a:rPr lang="es-MX" sz="1400" dirty="0" smtClean="0"/>
              <a:t> </a:t>
            </a:r>
            <a:r>
              <a:rPr lang="es-MX" sz="1400" dirty="0"/>
              <a:t>L. </a:t>
            </a:r>
            <a:r>
              <a:rPr lang="es-MX" sz="1400" dirty="0" smtClean="0"/>
              <a:t>NEUMAN, USA</a:t>
            </a:r>
            <a:endParaRPr lang="es-MX" sz="1400" dirty="0"/>
          </a:p>
          <a:p>
            <a:pPr marL="45720" indent="0">
              <a:buNone/>
            </a:pPr>
            <a:endParaRPr lang="es-MX" sz="1400" dirty="0"/>
          </a:p>
          <a:p>
            <a:r>
              <a:rPr lang="es-MX" sz="1400" dirty="0"/>
              <a:t>Sir </a:t>
            </a:r>
            <a:r>
              <a:rPr lang="es-MX" sz="1400" dirty="0" err="1"/>
              <a:t>Nigel</a:t>
            </a:r>
            <a:r>
              <a:rPr lang="es-MX" sz="1400" dirty="0"/>
              <a:t> </a:t>
            </a:r>
            <a:r>
              <a:rPr lang="es-MX" sz="1400" dirty="0" smtClean="0"/>
              <a:t>RODLEY, </a:t>
            </a:r>
            <a:r>
              <a:rPr lang="es-MX" sz="1400" dirty="0" err="1" smtClean="0"/>
              <a:t>United</a:t>
            </a:r>
            <a:r>
              <a:rPr lang="es-MX" sz="1400" dirty="0" smtClean="0"/>
              <a:t> </a:t>
            </a:r>
            <a:r>
              <a:rPr lang="es-MX" sz="1400" dirty="0" err="1"/>
              <a:t>Kingdom</a:t>
            </a:r>
            <a:endParaRPr lang="es-MX" sz="1400" dirty="0"/>
          </a:p>
          <a:p>
            <a:pPr marL="45720" indent="0">
              <a:buNone/>
            </a:pPr>
            <a:endParaRPr lang="es-MX" sz="1400" dirty="0"/>
          </a:p>
          <a:p>
            <a:r>
              <a:rPr lang="es-MX" sz="1400" dirty="0"/>
              <a:t>Mr. </a:t>
            </a:r>
            <a:r>
              <a:rPr lang="es-MX" sz="1400" dirty="0" err="1"/>
              <a:t>Victor</a:t>
            </a:r>
            <a:r>
              <a:rPr lang="es-MX" sz="1400" dirty="0"/>
              <a:t> Manuel </a:t>
            </a:r>
            <a:r>
              <a:rPr lang="es-MX" sz="1400" dirty="0" smtClean="0"/>
              <a:t>RODRÍGUEZ, Costa </a:t>
            </a:r>
            <a:r>
              <a:rPr lang="es-MX" sz="1400" dirty="0"/>
              <a:t>Rica</a:t>
            </a:r>
          </a:p>
          <a:p>
            <a:pPr marL="45720" indent="0">
              <a:buNone/>
            </a:pPr>
            <a:endParaRPr lang="es-MX" sz="1400" dirty="0"/>
          </a:p>
          <a:p>
            <a:r>
              <a:rPr lang="es-MX" sz="1400" dirty="0"/>
              <a:t>Mr. Fabián Omar </a:t>
            </a:r>
            <a:r>
              <a:rPr lang="es-MX" sz="1400" dirty="0" smtClean="0"/>
              <a:t>SALVIOLI, Argentina</a:t>
            </a:r>
            <a:endParaRPr lang="es-MX" sz="1400" dirty="0"/>
          </a:p>
          <a:p>
            <a:pPr marL="45720" indent="0">
              <a:buNone/>
            </a:pPr>
            <a:endParaRPr lang="es-MX" sz="1400" dirty="0"/>
          </a:p>
          <a:p>
            <a:r>
              <a:rPr lang="es-MX" sz="1400" dirty="0"/>
              <a:t>Ms. </a:t>
            </a:r>
            <a:r>
              <a:rPr lang="es-MX" sz="1400" dirty="0" err="1"/>
              <a:t>Anja</a:t>
            </a:r>
            <a:r>
              <a:rPr lang="es-MX" sz="1400" dirty="0"/>
              <a:t> </a:t>
            </a:r>
            <a:r>
              <a:rPr lang="es-MX" sz="1400" dirty="0" smtClean="0"/>
              <a:t>SEIBERT-FOHR, </a:t>
            </a:r>
            <a:r>
              <a:rPr lang="es-MX" sz="1400" dirty="0" err="1" smtClean="0"/>
              <a:t>Germany</a:t>
            </a:r>
            <a:endParaRPr lang="es-MX" sz="1400" dirty="0" smtClean="0"/>
          </a:p>
          <a:p>
            <a:pPr marL="45720" indent="0">
              <a:buNone/>
            </a:pPr>
            <a:r>
              <a:rPr lang="es-MX" sz="1400" dirty="0"/>
              <a:t>	</a:t>
            </a:r>
          </a:p>
          <a:p>
            <a:r>
              <a:rPr lang="es-MX" sz="1400" dirty="0"/>
              <a:t>Mr. </a:t>
            </a:r>
            <a:r>
              <a:rPr lang="es-MX" sz="1400" dirty="0" err="1"/>
              <a:t>Yuval</a:t>
            </a:r>
            <a:r>
              <a:rPr lang="es-MX" sz="1400" dirty="0"/>
              <a:t> </a:t>
            </a:r>
            <a:r>
              <a:rPr lang="es-MX" sz="1400" dirty="0" smtClean="0"/>
              <a:t>SHANY, Israel</a:t>
            </a:r>
            <a:endParaRPr lang="es-MX" sz="1400" dirty="0"/>
          </a:p>
          <a:p>
            <a:pPr marL="45720" indent="0">
              <a:buNone/>
            </a:pPr>
            <a:r>
              <a:rPr lang="es-MX" sz="1400" dirty="0"/>
              <a:t>	</a:t>
            </a:r>
          </a:p>
          <a:p>
            <a:r>
              <a:rPr lang="es-MX" sz="1400" dirty="0"/>
              <a:t>Mr. </a:t>
            </a:r>
            <a:r>
              <a:rPr lang="es-MX" sz="1400" dirty="0" err="1"/>
              <a:t>Konstantine</a:t>
            </a:r>
            <a:r>
              <a:rPr lang="es-MX" sz="1400" dirty="0"/>
              <a:t> </a:t>
            </a:r>
            <a:r>
              <a:rPr lang="es-MX" sz="1400" dirty="0" err="1" smtClean="0"/>
              <a:t>VARDZELASHVILI,Georgia</a:t>
            </a:r>
            <a:endParaRPr lang="es-MX" sz="1400" dirty="0"/>
          </a:p>
          <a:p>
            <a:pPr marL="45720" indent="0">
              <a:buNone/>
            </a:pPr>
            <a:r>
              <a:rPr lang="es-MX" sz="1400" dirty="0"/>
              <a:t>	</a:t>
            </a:r>
          </a:p>
          <a:p>
            <a:r>
              <a:rPr lang="es-MX" sz="1400" dirty="0"/>
              <a:t>Ms. Margo </a:t>
            </a:r>
            <a:r>
              <a:rPr lang="es-MX" sz="1400" dirty="0" smtClean="0"/>
              <a:t>WATERVAL, </a:t>
            </a:r>
            <a:r>
              <a:rPr lang="es-MX" sz="1400" dirty="0" err="1" smtClean="0"/>
              <a:t>Suriname</a:t>
            </a:r>
            <a:endParaRPr lang="es-MX" sz="1400" dirty="0"/>
          </a:p>
          <a:p>
            <a:endParaRPr lang="es-MX" sz="1400" dirty="0"/>
          </a:p>
          <a:p>
            <a:endParaRPr lang="es-MX" sz="1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Miembros</a:t>
            </a:r>
            <a:r>
              <a:rPr lang="en-US" dirty="0" smtClean="0"/>
              <a:t> del </a:t>
            </a:r>
            <a:r>
              <a:rPr lang="en-US" dirty="0" err="1" smtClean="0"/>
              <a:t>ComitÉ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60852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Examinar  las comunicaciones individuales </a:t>
            </a:r>
          </a:p>
          <a:p>
            <a:r>
              <a:rPr lang="es-MX" sz="2800" dirty="0" smtClean="0"/>
              <a:t>Elaborar </a:t>
            </a:r>
            <a:r>
              <a:rPr lang="es-MX" sz="2800" dirty="0"/>
              <a:t>observaciones generales, y </a:t>
            </a:r>
            <a:endParaRPr lang="es-MX" sz="2800" dirty="0" smtClean="0"/>
          </a:p>
          <a:p>
            <a:r>
              <a:rPr lang="es-MX" sz="2800" dirty="0"/>
              <a:t>E</a:t>
            </a:r>
            <a:r>
              <a:rPr lang="es-MX" sz="2800" dirty="0" smtClean="0"/>
              <a:t>xaminar </a:t>
            </a:r>
            <a:r>
              <a:rPr lang="es-MX" sz="2800" dirty="0"/>
              <a:t>los informes iniciales y periódicos de los Estados Partes.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PRINCIPALES </a:t>
            </a:r>
            <a:r>
              <a:rPr lang="en-US" dirty="0" err="1" smtClean="0"/>
              <a:t>MÉtodos</a:t>
            </a:r>
            <a:r>
              <a:rPr lang="en-US" dirty="0" smtClean="0"/>
              <a:t> de </a:t>
            </a:r>
            <a:r>
              <a:rPr lang="en-US" dirty="0" err="1" smtClean="0"/>
              <a:t>Trabajo</a:t>
            </a:r>
            <a:r>
              <a:rPr lang="en-US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34230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err="1" smtClean="0"/>
              <a:t>Después</a:t>
            </a:r>
            <a:r>
              <a:rPr lang="en-US" sz="2800" dirty="0" smtClean="0"/>
              <a:t> del primer </a:t>
            </a:r>
            <a:r>
              <a:rPr lang="en-US" sz="2800" dirty="0" err="1" smtClean="0"/>
              <a:t>informe</a:t>
            </a:r>
            <a:r>
              <a:rPr lang="en-US" sz="2800" dirty="0" smtClean="0"/>
              <a:t>, </a:t>
            </a:r>
            <a:r>
              <a:rPr lang="en-US" sz="2800" dirty="0" err="1" smtClean="0"/>
              <a:t>cada</a:t>
            </a:r>
            <a:r>
              <a:rPr lang="en-US" sz="2800" dirty="0" smtClean="0"/>
              <a:t> 3 a 6 </a:t>
            </a:r>
            <a:r>
              <a:rPr lang="en-US" sz="2800" dirty="0" err="1" smtClean="0"/>
              <a:t>años</a:t>
            </a:r>
            <a:endParaRPr lang="en-US" sz="2800" dirty="0" smtClean="0"/>
          </a:p>
          <a:p>
            <a:r>
              <a:rPr lang="en-US" sz="2800" dirty="0" err="1" smtClean="0"/>
              <a:t>Grupo</a:t>
            </a:r>
            <a:r>
              <a:rPr lang="en-US" sz="2800" dirty="0" smtClean="0"/>
              <a:t> de </a:t>
            </a:r>
            <a:r>
              <a:rPr lang="en-US" sz="2800" dirty="0" err="1" smtClean="0"/>
              <a:t>Trabajo</a:t>
            </a:r>
            <a:r>
              <a:rPr lang="en-US" sz="2800" dirty="0" smtClean="0"/>
              <a:t> y Relator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 err="1" smtClean="0"/>
              <a:t>cada</a:t>
            </a:r>
            <a:r>
              <a:rPr lang="en-US" sz="2800" dirty="0" smtClean="0"/>
              <a:t> </a:t>
            </a:r>
            <a:r>
              <a:rPr lang="en-US" sz="2800" dirty="0" err="1" smtClean="0"/>
              <a:t>informe</a:t>
            </a:r>
            <a:endParaRPr lang="en-US" sz="2800" dirty="0" smtClean="0"/>
          </a:p>
          <a:p>
            <a:r>
              <a:rPr lang="en-US" sz="2800" dirty="0" err="1" smtClean="0"/>
              <a:t>Lista</a:t>
            </a:r>
            <a:r>
              <a:rPr lang="en-US" sz="2800" dirty="0" smtClean="0"/>
              <a:t> de </a:t>
            </a:r>
            <a:r>
              <a:rPr lang="en-US" sz="2800" dirty="0" err="1" smtClean="0"/>
              <a:t>cuestiones</a:t>
            </a:r>
            <a:endParaRPr lang="en-US" sz="2800" dirty="0" smtClean="0"/>
          </a:p>
          <a:p>
            <a:r>
              <a:rPr lang="en-US" sz="2800" dirty="0" err="1" smtClean="0"/>
              <a:t>Examen</a:t>
            </a:r>
            <a:r>
              <a:rPr lang="en-US" sz="2800" dirty="0" smtClean="0"/>
              <a:t> </a:t>
            </a:r>
            <a:r>
              <a:rPr lang="en-US" sz="2800" dirty="0" err="1" smtClean="0"/>
              <a:t>informe</a:t>
            </a:r>
            <a:r>
              <a:rPr lang="en-US" sz="2800" dirty="0" smtClean="0"/>
              <a:t> en la </a:t>
            </a:r>
            <a:r>
              <a:rPr lang="en-US" sz="2800" dirty="0" err="1" smtClean="0"/>
              <a:t>presencia</a:t>
            </a:r>
            <a:r>
              <a:rPr lang="en-US" sz="2800" dirty="0" smtClean="0"/>
              <a:t> de los </a:t>
            </a:r>
            <a:r>
              <a:rPr lang="en-US" sz="2800" dirty="0" err="1" smtClean="0"/>
              <a:t>Estados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informantes</a:t>
            </a:r>
            <a:endParaRPr lang="en-US" sz="2800" dirty="0" smtClean="0"/>
          </a:p>
          <a:p>
            <a:pPr lvl="1"/>
            <a:r>
              <a:rPr lang="en-US" sz="2800" dirty="0" smtClean="0"/>
              <a:t>El Estado </a:t>
            </a:r>
            <a:r>
              <a:rPr lang="en-US" sz="2800" dirty="0" err="1" smtClean="0"/>
              <a:t>presenta</a:t>
            </a:r>
            <a:r>
              <a:rPr lang="en-US" sz="2800" dirty="0" smtClean="0"/>
              <a:t> </a:t>
            </a:r>
            <a:r>
              <a:rPr lang="en-US" sz="2800" dirty="0" err="1" smtClean="0"/>
              <a:t>comentarios</a:t>
            </a:r>
            <a:endParaRPr lang="en-US" sz="2800" dirty="0" smtClean="0"/>
          </a:p>
          <a:p>
            <a:pPr lvl="1"/>
            <a:r>
              <a:rPr lang="en-US" sz="2800" dirty="0" smtClean="0"/>
              <a:t>El </a:t>
            </a:r>
            <a:r>
              <a:rPr lang="en-US" sz="2800" dirty="0" err="1" smtClean="0"/>
              <a:t>Grupo</a:t>
            </a:r>
            <a:r>
              <a:rPr lang="en-US" sz="2800" dirty="0" smtClean="0"/>
              <a:t> de </a:t>
            </a:r>
            <a:r>
              <a:rPr lang="en-US" sz="2800" dirty="0" err="1" smtClean="0"/>
              <a:t>trabajo</a:t>
            </a:r>
            <a:r>
              <a:rPr lang="en-US" sz="2800" dirty="0" smtClean="0"/>
              <a:t> </a:t>
            </a:r>
            <a:r>
              <a:rPr lang="en-US" sz="2800" dirty="0" err="1" smtClean="0"/>
              <a:t>tiene</a:t>
            </a:r>
            <a:r>
              <a:rPr lang="en-US" sz="2800" dirty="0" smtClean="0"/>
              <a:t> </a:t>
            </a:r>
            <a:r>
              <a:rPr lang="en-US" sz="2800" dirty="0" err="1" smtClean="0"/>
              <a:t>las</a:t>
            </a:r>
            <a:r>
              <a:rPr lang="en-US" sz="2800" dirty="0" smtClean="0"/>
              <a:t> </a:t>
            </a:r>
            <a:r>
              <a:rPr lang="en-US" sz="2800" dirty="0" err="1" smtClean="0"/>
              <a:t>primeras</a:t>
            </a:r>
            <a:r>
              <a:rPr lang="en-US" sz="2800" dirty="0" smtClean="0"/>
              <a:t> </a:t>
            </a:r>
            <a:r>
              <a:rPr lang="en-US" sz="2800" dirty="0" err="1" smtClean="0"/>
              <a:t>preguntas</a:t>
            </a:r>
            <a:r>
              <a:rPr lang="en-US" sz="2800" dirty="0" smtClean="0"/>
              <a:t> </a:t>
            </a:r>
          </a:p>
          <a:p>
            <a:pPr lvl="1"/>
            <a:r>
              <a:rPr lang="en-US" sz="2800" dirty="0" smtClean="0"/>
              <a:t>El Estado </a:t>
            </a:r>
            <a:r>
              <a:rPr lang="en-US" sz="2800" dirty="0" err="1" smtClean="0"/>
              <a:t>tiene</a:t>
            </a:r>
            <a:r>
              <a:rPr lang="en-US" sz="2800" dirty="0" smtClean="0"/>
              <a:t> la </a:t>
            </a:r>
            <a:r>
              <a:rPr lang="en-US" sz="2800" dirty="0" err="1" smtClean="0"/>
              <a:t>oportunidad</a:t>
            </a:r>
            <a:r>
              <a:rPr lang="en-US" sz="2800" dirty="0" smtClean="0"/>
              <a:t> de </a:t>
            </a:r>
            <a:r>
              <a:rPr lang="en-US" sz="2800" dirty="0" err="1" smtClean="0"/>
              <a:t>contestar</a:t>
            </a:r>
            <a:r>
              <a:rPr lang="en-US" sz="2800" dirty="0" smtClean="0"/>
              <a:t> con </a:t>
            </a:r>
            <a:r>
              <a:rPr lang="en-US" sz="2800" dirty="0" err="1" smtClean="0"/>
              <a:t>expertos</a:t>
            </a:r>
            <a:endParaRPr lang="en-US" sz="2800" dirty="0" smtClean="0"/>
          </a:p>
          <a:p>
            <a:pPr marL="365760" lvl="1" indent="0">
              <a:buNone/>
            </a:pPr>
            <a:endParaRPr lang="es-MX" dirty="0" smtClean="0"/>
          </a:p>
          <a:p>
            <a:pPr lvl="1"/>
            <a:endParaRPr lang="en-US" dirty="0"/>
          </a:p>
          <a:p>
            <a:pPr marL="365760" lvl="1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	Informes Periódicos de los Estados</a:t>
            </a:r>
          </a:p>
        </p:txBody>
      </p:sp>
    </p:spTree>
    <p:extLst>
      <p:ext uri="{BB962C8B-B14F-4D97-AF65-F5344CB8AC3E}">
        <p14:creationId xmlns:p14="http://schemas.microsoft.com/office/powerpoint/2010/main" val="1457869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Observaciones finales:</a:t>
            </a:r>
          </a:p>
          <a:p>
            <a:pPr lvl="1"/>
            <a:r>
              <a:rPr lang="es-MX" sz="2800" dirty="0"/>
              <a:t>I</a:t>
            </a:r>
            <a:r>
              <a:rPr lang="es-MX" sz="2800" dirty="0" smtClean="0"/>
              <a:t>ntroducción, </a:t>
            </a:r>
          </a:p>
          <a:p>
            <a:pPr lvl="1"/>
            <a:r>
              <a:rPr lang="es-MX" sz="2800" dirty="0"/>
              <a:t>A</a:t>
            </a:r>
            <a:r>
              <a:rPr lang="es-MX" sz="2800" dirty="0" smtClean="0"/>
              <a:t>spectos </a:t>
            </a:r>
            <a:r>
              <a:rPr lang="es-MX" sz="2800" dirty="0"/>
              <a:t>positivos, </a:t>
            </a:r>
            <a:endParaRPr lang="es-MX" sz="2800" dirty="0" smtClean="0"/>
          </a:p>
          <a:p>
            <a:pPr lvl="1"/>
            <a:r>
              <a:rPr lang="es-MX" sz="2800" dirty="0"/>
              <a:t>F</a:t>
            </a:r>
            <a:r>
              <a:rPr lang="es-MX" sz="2800" dirty="0" smtClean="0"/>
              <a:t>actores </a:t>
            </a:r>
            <a:r>
              <a:rPr lang="es-MX" sz="2800" dirty="0"/>
              <a:t>y dificultades que obstaculizan la aplicación del Pacto, </a:t>
            </a:r>
            <a:endParaRPr lang="es-MX" sz="2800" dirty="0" smtClean="0"/>
          </a:p>
          <a:p>
            <a:pPr lvl="1"/>
            <a:r>
              <a:rPr lang="es-MX" sz="2800" dirty="0"/>
              <a:t>P</a:t>
            </a:r>
            <a:r>
              <a:rPr lang="es-MX" sz="2800" dirty="0" smtClean="0"/>
              <a:t>rincipales </a:t>
            </a:r>
            <a:r>
              <a:rPr lang="es-MX" sz="2800" dirty="0"/>
              <a:t>motivos de preocupación y </a:t>
            </a:r>
            <a:endParaRPr lang="es-MX" sz="2800" dirty="0" smtClean="0"/>
          </a:p>
          <a:p>
            <a:pPr lvl="1"/>
            <a:r>
              <a:rPr lang="es-MX" sz="2800" dirty="0"/>
              <a:t>S</a:t>
            </a:r>
            <a:r>
              <a:rPr lang="es-MX" sz="2800" dirty="0" smtClean="0"/>
              <a:t>ugerencias </a:t>
            </a:r>
            <a:r>
              <a:rPr lang="es-MX" sz="2800" dirty="0"/>
              <a:t>y recomendaciones.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Informes Periódicos de los Estados</a:t>
            </a:r>
          </a:p>
        </p:txBody>
      </p:sp>
    </p:spTree>
    <p:extLst>
      <p:ext uri="{BB962C8B-B14F-4D97-AF65-F5344CB8AC3E}">
        <p14:creationId xmlns:p14="http://schemas.microsoft.com/office/powerpoint/2010/main" val="406697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2047875"/>
            <a:ext cx="78390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 for Civil and Political Rights</a:t>
            </a:r>
            <a:endParaRPr lang="es-MX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09844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Impactar</a:t>
            </a:r>
            <a:r>
              <a:rPr lang="en-US" sz="2800" dirty="0" smtClean="0"/>
              <a:t> la </a:t>
            </a:r>
            <a:r>
              <a:rPr lang="en-US" sz="2800" dirty="0" err="1" smtClean="0"/>
              <a:t>lista</a:t>
            </a:r>
            <a:r>
              <a:rPr lang="en-US" sz="2800" dirty="0" smtClean="0"/>
              <a:t> de </a:t>
            </a:r>
            <a:r>
              <a:rPr lang="en-US" sz="2800" dirty="0" err="1" smtClean="0"/>
              <a:t>cuestiones</a:t>
            </a:r>
            <a:endParaRPr lang="en-US" sz="2800" dirty="0" smtClean="0"/>
          </a:p>
          <a:p>
            <a:r>
              <a:rPr lang="en-US" sz="2800" dirty="0" err="1" smtClean="0"/>
              <a:t>Informar</a:t>
            </a:r>
            <a:r>
              <a:rPr lang="en-US" sz="2800" dirty="0" smtClean="0"/>
              <a:t> a los </a:t>
            </a:r>
            <a:r>
              <a:rPr lang="en-US" sz="2800" dirty="0" err="1" smtClean="0"/>
              <a:t>miembros</a:t>
            </a:r>
            <a:r>
              <a:rPr lang="en-US" sz="2800" dirty="0" smtClean="0"/>
              <a:t> del </a:t>
            </a:r>
            <a:r>
              <a:rPr lang="en-US" sz="2800" dirty="0" err="1" smtClean="0"/>
              <a:t>Comité</a:t>
            </a:r>
            <a:r>
              <a:rPr lang="en-US" sz="2800" dirty="0" smtClean="0"/>
              <a:t>, </a:t>
            </a:r>
            <a:r>
              <a:rPr lang="en-US" sz="2800" dirty="0" err="1" smtClean="0"/>
              <a:t>especialmente</a:t>
            </a:r>
            <a:r>
              <a:rPr lang="en-US" sz="2800" dirty="0" smtClean="0"/>
              <a:t> </a:t>
            </a:r>
            <a:r>
              <a:rPr lang="en-US" sz="2800" dirty="0"/>
              <a:t>a</a:t>
            </a:r>
            <a:r>
              <a:rPr lang="en-US" sz="2800" dirty="0" smtClean="0"/>
              <a:t>l </a:t>
            </a:r>
            <a:r>
              <a:rPr lang="en-US" sz="2800" dirty="0" err="1" smtClean="0"/>
              <a:t>grupo</a:t>
            </a:r>
            <a:r>
              <a:rPr lang="en-US" sz="2800" dirty="0" smtClean="0"/>
              <a:t> de </a:t>
            </a:r>
            <a:r>
              <a:rPr lang="en-US" sz="2800" dirty="0" err="1" smtClean="0"/>
              <a:t>trabajo</a:t>
            </a:r>
            <a:r>
              <a:rPr lang="en-US" sz="2800" dirty="0" smtClean="0"/>
              <a:t> </a:t>
            </a:r>
            <a:r>
              <a:rPr lang="en-US" sz="2800" dirty="0" err="1" smtClean="0"/>
              <a:t>sobre</a:t>
            </a:r>
            <a:r>
              <a:rPr lang="en-US" sz="2800" dirty="0" smtClean="0"/>
              <a:t> el </a:t>
            </a:r>
            <a:r>
              <a:rPr lang="en-US" sz="2800" dirty="0" err="1" smtClean="0"/>
              <a:t>país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Participar</a:t>
            </a:r>
            <a:r>
              <a:rPr lang="en-US" sz="2800" dirty="0" smtClean="0"/>
              <a:t> en la reunion formal</a:t>
            </a:r>
          </a:p>
          <a:p>
            <a:r>
              <a:rPr lang="en-US" sz="2800" dirty="0" err="1" smtClean="0"/>
              <a:t>Participar</a:t>
            </a:r>
            <a:r>
              <a:rPr lang="en-US" sz="2800" dirty="0" smtClean="0"/>
              <a:t> en la reunion informal </a:t>
            </a:r>
            <a:r>
              <a:rPr lang="en-US" sz="2800" dirty="0"/>
              <a:t>a</a:t>
            </a:r>
            <a:r>
              <a:rPr lang="en-US" sz="2800" dirty="0" smtClean="0"/>
              <a:t> </a:t>
            </a:r>
            <a:r>
              <a:rPr lang="en-US" sz="2800" dirty="0" err="1" smtClean="0"/>
              <a:t>puerta</a:t>
            </a:r>
            <a:r>
              <a:rPr lang="en-US" sz="2800" dirty="0" smtClean="0"/>
              <a:t> </a:t>
            </a:r>
            <a:r>
              <a:rPr lang="en-US" sz="2800" dirty="0" err="1" smtClean="0"/>
              <a:t>cerrada</a:t>
            </a:r>
            <a:endParaRPr lang="en-US" sz="2800" dirty="0" smtClean="0"/>
          </a:p>
          <a:p>
            <a:r>
              <a:rPr lang="en-US" sz="2800" dirty="0" err="1" smtClean="0"/>
              <a:t>Ayudar</a:t>
            </a:r>
            <a:r>
              <a:rPr lang="en-US" sz="2800" dirty="0" smtClean="0"/>
              <a:t> en la </a:t>
            </a:r>
            <a:r>
              <a:rPr lang="en-US" sz="2800" dirty="0" err="1" smtClean="0"/>
              <a:t>preparación</a:t>
            </a:r>
            <a:r>
              <a:rPr lang="en-US" sz="2800" dirty="0" smtClean="0"/>
              <a:t>  del </a:t>
            </a:r>
            <a:r>
              <a:rPr lang="en-US" sz="2800" dirty="0" err="1" smtClean="0"/>
              <a:t>borrador</a:t>
            </a:r>
            <a:r>
              <a:rPr lang="en-US" sz="2800" dirty="0" smtClean="0"/>
              <a:t> de </a:t>
            </a:r>
            <a:r>
              <a:rPr lang="en-US" sz="2800" dirty="0" err="1" smtClean="0"/>
              <a:t>observaciones</a:t>
            </a:r>
            <a:r>
              <a:rPr lang="en-US" sz="2800" dirty="0" smtClean="0"/>
              <a:t> finales</a:t>
            </a:r>
            <a:endParaRPr lang="es-MX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Oportunidades</a:t>
            </a:r>
            <a:r>
              <a:rPr lang="en-US" dirty="0" smtClean="0"/>
              <a:t> PARA advocacy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37972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3. </a:t>
            </a:r>
            <a:r>
              <a:rPr lang="es-MX" dirty="0" err="1" smtClean="0"/>
              <a:t>Advocacy</a:t>
            </a:r>
            <a:r>
              <a:rPr lang="es-MX" dirty="0" smtClean="0"/>
              <a:t> estratégica </a:t>
            </a:r>
            <a:r>
              <a:rPr lang="es-MX" dirty="0"/>
              <a:t>en los órganos de </a:t>
            </a:r>
            <a:r>
              <a:rPr lang="es-MX" dirty="0" smtClean="0"/>
              <a:t>los tratados </a:t>
            </a:r>
            <a:r>
              <a:rPr lang="es-MX" dirty="0"/>
              <a:t>en la ONU 	</a:t>
            </a:r>
          </a:p>
          <a:p>
            <a:endParaRPr lang="es-MX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Temas</a:t>
            </a:r>
            <a:r>
              <a:rPr lang="en-US" dirty="0" smtClean="0"/>
              <a:t> de la </a:t>
            </a:r>
            <a:r>
              <a:rPr lang="en-US" dirty="0" err="1" smtClean="0"/>
              <a:t>primera</a:t>
            </a:r>
            <a:r>
              <a:rPr lang="en-US" dirty="0" smtClean="0"/>
              <a:t> parte</a:t>
            </a:r>
            <a:endParaRPr lang="es-MX" dirty="0"/>
          </a:p>
        </p:txBody>
      </p:sp>
      <p:sp>
        <p:nvSpPr>
          <p:cNvPr id="4" name="AutoShape 2" descr="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2638424"/>
            <a:ext cx="48006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506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Los órganos basados en la Carta de las Naciones </a:t>
            </a:r>
            <a:r>
              <a:rPr lang="es-MX" dirty="0" smtClean="0"/>
              <a:t>Unidas</a:t>
            </a:r>
          </a:p>
          <a:p>
            <a:pPr lvl="1"/>
            <a:r>
              <a:rPr lang="en-US" b="1" dirty="0" err="1" smtClean="0"/>
              <a:t>Consejo</a:t>
            </a:r>
            <a:r>
              <a:rPr lang="en-US" b="1" dirty="0" smtClean="0"/>
              <a:t> de </a:t>
            </a:r>
            <a:r>
              <a:rPr lang="en-US" b="1" dirty="0" err="1" smtClean="0"/>
              <a:t>Seguridad</a:t>
            </a:r>
            <a:endParaRPr lang="en-US" b="1" dirty="0" smtClean="0"/>
          </a:p>
          <a:p>
            <a:pPr lvl="1"/>
            <a:r>
              <a:rPr lang="en-US" b="1" dirty="0" err="1" smtClean="0"/>
              <a:t>Asamblea</a:t>
            </a:r>
            <a:r>
              <a:rPr lang="en-US" b="1" dirty="0" smtClean="0"/>
              <a:t> General </a:t>
            </a:r>
            <a:r>
              <a:rPr lang="en-US" dirty="0" smtClean="0"/>
              <a:t>(193 </a:t>
            </a:r>
            <a:r>
              <a:rPr lang="en-US" dirty="0" err="1" smtClean="0"/>
              <a:t>estados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Comisiones</a:t>
            </a:r>
            <a:r>
              <a:rPr lang="en-US" dirty="0" smtClean="0"/>
              <a:t> </a:t>
            </a:r>
            <a:r>
              <a:rPr lang="en-US" dirty="0" err="1" smtClean="0"/>
              <a:t>Principales</a:t>
            </a:r>
            <a:r>
              <a:rPr lang="en-US" dirty="0" smtClean="0"/>
              <a:t>:</a:t>
            </a:r>
            <a:endParaRPr lang="en-US" dirty="0"/>
          </a:p>
          <a:p>
            <a:pPr lvl="2"/>
            <a:r>
              <a:rPr lang="en-US" dirty="0" err="1" smtClean="0"/>
              <a:t>Primera</a:t>
            </a:r>
            <a:r>
              <a:rPr lang="en-US" dirty="0" smtClean="0"/>
              <a:t>: </a:t>
            </a:r>
            <a:r>
              <a:rPr lang="en-US" dirty="0" err="1" smtClean="0"/>
              <a:t>Desarme</a:t>
            </a:r>
            <a:r>
              <a:rPr lang="en-US" dirty="0" smtClean="0"/>
              <a:t> y </a:t>
            </a:r>
            <a:r>
              <a:rPr lang="en-US" dirty="0" err="1" smtClean="0"/>
              <a:t>seguridad</a:t>
            </a:r>
            <a:r>
              <a:rPr lang="en-US" dirty="0" smtClean="0"/>
              <a:t> </a:t>
            </a:r>
            <a:r>
              <a:rPr lang="en-US" dirty="0" err="1" smtClean="0"/>
              <a:t>internacional</a:t>
            </a:r>
            <a:endParaRPr lang="en-US" dirty="0"/>
          </a:p>
          <a:p>
            <a:pPr lvl="2"/>
            <a:r>
              <a:rPr lang="en-US" dirty="0" err="1" smtClean="0"/>
              <a:t>Segunda</a:t>
            </a:r>
            <a:r>
              <a:rPr lang="en-US" dirty="0" smtClean="0"/>
              <a:t>: </a:t>
            </a:r>
            <a:r>
              <a:rPr lang="en-US" dirty="0" err="1" smtClean="0"/>
              <a:t>Asuntos</a:t>
            </a:r>
            <a:r>
              <a:rPr lang="en-US" dirty="0" smtClean="0"/>
              <a:t> </a:t>
            </a:r>
            <a:r>
              <a:rPr lang="en-US" dirty="0" err="1" smtClean="0"/>
              <a:t>Económicos</a:t>
            </a:r>
            <a:r>
              <a:rPr lang="en-US" dirty="0" smtClean="0"/>
              <a:t> y </a:t>
            </a:r>
            <a:r>
              <a:rPr lang="en-US" dirty="0" err="1" smtClean="0"/>
              <a:t>Financieros</a:t>
            </a:r>
            <a:endParaRPr lang="en-US" dirty="0"/>
          </a:p>
          <a:p>
            <a:pPr lvl="2"/>
            <a:r>
              <a:rPr lang="en-US" dirty="0" err="1" smtClean="0"/>
              <a:t>Tercera</a:t>
            </a:r>
            <a:r>
              <a:rPr lang="en-US" dirty="0" smtClean="0"/>
              <a:t>: </a:t>
            </a:r>
            <a:r>
              <a:rPr lang="es-MX" dirty="0" smtClean="0"/>
              <a:t>Asuntos </a:t>
            </a:r>
            <a:r>
              <a:rPr lang="es-MX" dirty="0"/>
              <a:t>Sociales, Humanitarios y </a:t>
            </a:r>
            <a:r>
              <a:rPr lang="es-MX" dirty="0" smtClean="0"/>
              <a:t>Culturales</a:t>
            </a:r>
            <a:endParaRPr lang="en-US" dirty="0"/>
          </a:p>
          <a:p>
            <a:pPr lvl="2"/>
            <a:r>
              <a:rPr lang="en-US" dirty="0" err="1" smtClean="0"/>
              <a:t>Cuarta</a:t>
            </a:r>
            <a:r>
              <a:rPr lang="en-US" dirty="0" smtClean="0"/>
              <a:t>:  </a:t>
            </a:r>
            <a:r>
              <a:rPr lang="es-MX" dirty="0"/>
              <a:t>Política Especial y de </a:t>
            </a:r>
            <a:r>
              <a:rPr lang="es-MX" dirty="0" smtClean="0"/>
              <a:t>Descolonización</a:t>
            </a:r>
            <a:endParaRPr lang="en-US" dirty="0"/>
          </a:p>
          <a:p>
            <a:pPr lvl="2"/>
            <a:r>
              <a:rPr lang="en-US" dirty="0" smtClean="0"/>
              <a:t>Quinta</a:t>
            </a:r>
            <a:r>
              <a:rPr lang="en-US" dirty="0"/>
              <a:t>: </a:t>
            </a:r>
            <a:r>
              <a:rPr lang="en-US" dirty="0" err="1"/>
              <a:t>Asuntos</a:t>
            </a:r>
            <a:r>
              <a:rPr lang="en-US" dirty="0"/>
              <a:t> </a:t>
            </a:r>
            <a:r>
              <a:rPr lang="en-US" dirty="0" err="1"/>
              <a:t>Administrativos</a:t>
            </a:r>
            <a:r>
              <a:rPr lang="en-US" dirty="0"/>
              <a:t> y </a:t>
            </a:r>
            <a:r>
              <a:rPr lang="en-US" dirty="0" err="1" smtClean="0"/>
              <a:t>Presupuestarios</a:t>
            </a:r>
            <a:endParaRPr lang="en-US" dirty="0" smtClean="0"/>
          </a:p>
          <a:p>
            <a:pPr lvl="2"/>
            <a:r>
              <a:rPr lang="en-US" dirty="0" err="1" smtClean="0"/>
              <a:t>Sexta</a:t>
            </a:r>
            <a:r>
              <a:rPr lang="en-US" dirty="0" smtClean="0"/>
              <a:t>:  </a:t>
            </a:r>
            <a:r>
              <a:rPr lang="en-US" dirty="0" err="1" smtClean="0"/>
              <a:t>Asuntos</a:t>
            </a:r>
            <a:r>
              <a:rPr lang="en-US" dirty="0" smtClean="0"/>
              <a:t> </a:t>
            </a:r>
            <a:r>
              <a:rPr lang="en-US" dirty="0" err="1" smtClean="0"/>
              <a:t>Legales</a:t>
            </a:r>
            <a:endParaRPr lang="en-US" dirty="0"/>
          </a:p>
          <a:p>
            <a:pPr lvl="1"/>
            <a:endParaRPr lang="es-MX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I. Órganos </a:t>
            </a:r>
            <a:r>
              <a:rPr lang="es-MX" dirty="0"/>
              <a:t>principales de derechos humanos de las Naciones Unidas</a:t>
            </a:r>
            <a:br>
              <a:rPr lang="es-MX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11628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smtClean="0"/>
              <a:t>ECOSOC</a:t>
            </a:r>
            <a:r>
              <a:rPr lang="es-MX" dirty="0" smtClean="0"/>
              <a:t>:  Consejo </a:t>
            </a:r>
            <a:r>
              <a:rPr lang="es-MX" dirty="0"/>
              <a:t>Económico y </a:t>
            </a:r>
            <a:r>
              <a:rPr lang="es-MX" dirty="0" smtClean="0"/>
              <a:t>Social tiene </a:t>
            </a:r>
            <a:r>
              <a:rPr lang="es-MX" dirty="0"/>
              <a:t>una amplia responsabilidad respecto del 70% aproximadamente de los recursos humanos y financieros de todo el sistema de las Naciones </a:t>
            </a:r>
            <a:r>
              <a:rPr lang="es-MX" dirty="0" smtClean="0"/>
              <a:t>Unidas.</a:t>
            </a:r>
            <a:endParaRPr lang="es-MX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Órganos principales de derechos humanos de las Naciones Unidas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124200"/>
            <a:ext cx="38576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26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El </a:t>
            </a:r>
            <a:r>
              <a:rPr lang="en-US" b="1" u="sng" dirty="0" err="1" smtClean="0"/>
              <a:t>Consejo</a:t>
            </a:r>
            <a:r>
              <a:rPr lang="en-US" b="1" u="sng" dirty="0" smtClean="0"/>
              <a:t> de </a:t>
            </a:r>
            <a:r>
              <a:rPr lang="en-US" b="1" u="sng" dirty="0" err="1" smtClean="0"/>
              <a:t>Derechos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Humanos</a:t>
            </a:r>
            <a:endParaRPr lang="en-US" b="1" u="sng" dirty="0" smtClean="0"/>
          </a:p>
          <a:p>
            <a:r>
              <a:rPr lang="es-MX" dirty="0" smtClean="0"/>
              <a:t>El organismo </a:t>
            </a:r>
            <a:r>
              <a:rPr lang="es-MX" dirty="0"/>
              <a:t>intergubernamental </a:t>
            </a:r>
            <a:r>
              <a:rPr lang="es-MX" dirty="0" smtClean="0"/>
              <a:t>de la ONU encargado </a:t>
            </a:r>
            <a:r>
              <a:rPr lang="es-MX" dirty="0"/>
              <a:t>de fortalecer la promoción y protección de los </a:t>
            </a:r>
            <a:r>
              <a:rPr lang="es-MX" dirty="0" smtClean="0"/>
              <a:t>DDHH en </a:t>
            </a:r>
            <a:r>
              <a:rPr lang="es-MX" dirty="0"/>
              <a:t>todo el mundo y </a:t>
            </a:r>
            <a:r>
              <a:rPr lang="es-MX" dirty="0" smtClean="0"/>
              <a:t>hacer </a:t>
            </a:r>
            <a:r>
              <a:rPr lang="es-MX" dirty="0"/>
              <a:t>frente a situaciones de violaciones de los </a:t>
            </a:r>
            <a:r>
              <a:rPr lang="es-MX" dirty="0" smtClean="0"/>
              <a:t>DDHH y </a:t>
            </a:r>
            <a:r>
              <a:rPr lang="es-MX" dirty="0"/>
              <a:t>formular recomendaciones sobre ellos. </a:t>
            </a:r>
            <a:endParaRPr lang="en-US" dirty="0"/>
          </a:p>
          <a:p>
            <a:r>
              <a:rPr lang="en-US" dirty="0" smtClean="0"/>
              <a:t>47 </a:t>
            </a:r>
            <a:r>
              <a:rPr lang="en-US" dirty="0" err="1" smtClean="0"/>
              <a:t>Miembros</a:t>
            </a:r>
            <a:r>
              <a:rPr lang="en-US" dirty="0" smtClean="0"/>
              <a:t>: </a:t>
            </a:r>
            <a:r>
              <a:rPr lang="en-US" dirty="0" err="1" smtClean="0"/>
              <a:t>Estados</a:t>
            </a:r>
            <a:endParaRPr lang="en-US" dirty="0"/>
          </a:p>
          <a:p>
            <a:r>
              <a:rPr lang="en-US" dirty="0" err="1" smtClean="0"/>
              <a:t>Trabajo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smtClean="0"/>
              <a:t>Se </a:t>
            </a:r>
            <a:r>
              <a:rPr lang="en-US" dirty="0" err="1" smtClean="0"/>
              <a:t>reune</a:t>
            </a:r>
            <a:r>
              <a:rPr lang="en-US" dirty="0" smtClean="0"/>
              <a:t> en 3 </a:t>
            </a:r>
            <a:r>
              <a:rPr lang="en-US" dirty="0" err="1" smtClean="0"/>
              <a:t>sesiones</a:t>
            </a:r>
            <a:r>
              <a:rPr lang="en-US" dirty="0" smtClean="0"/>
              <a:t> </a:t>
            </a:r>
            <a:r>
              <a:rPr lang="en-US" dirty="0" err="1" smtClean="0"/>
              <a:t>regulares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el </a:t>
            </a:r>
            <a:r>
              <a:rPr lang="en-US" dirty="0" err="1" smtClean="0"/>
              <a:t>año</a:t>
            </a:r>
            <a:r>
              <a:rPr lang="en-US" dirty="0" smtClean="0"/>
              <a:t> en </a:t>
            </a:r>
            <a:r>
              <a:rPr lang="en-US" dirty="0" err="1" smtClean="0"/>
              <a:t>Ginebra</a:t>
            </a:r>
            <a:r>
              <a:rPr lang="en-US" dirty="0" smtClean="0"/>
              <a:t>, 10 </a:t>
            </a:r>
            <a:r>
              <a:rPr lang="en-US" dirty="0" err="1" smtClean="0"/>
              <a:t>semanas</a:t>
            </a:r>
            <a:endParaRPr lang="en-US" dirty="0" smtClean="0"/>
          </a:p>
          <a:p>
            <a:pPr lvl="1"/>
            <a:r>
              <a:rPr lang="en-US" dirty="0" err="1" smtClean="0"/>
              <a:t>Sesiones</a:t>
            </a:r>
            <a:r>
              <a:rPr lang="en-US" dirty="0" smtClean="0"/>
              <a:t> de </a:t>
            </a:r>
            <a:r>
              <a:rPr lang="en-US" dirty="0" err="1" smtClean="0"/>
              <a:t>urgencia</a:t>
            </a:r>
            <a:endParaRPr lang="en-US" dirty="0" smtClean="0"/>
          </a:p>
          <a:p>
            <a:pPr lvl="1"/>
            <a:r>
              <a:rPr lang="en-US" dirty="0" smtClean="0"/>
              <a:t>Debate y </a:t>
            </a:r>
            <a:r>
              <a:rPr lang="en-US" dirty="0" err="1" smtClean="0"/>
              <a:t>adopta</a:t>
            </a:r>
            <a:r>
              <a:rPr lang="en-US" dirty="0" smtClean="0"/>
              <a:t> </a:t>
            </a:r>
            <a:r>
              <a:rPr lang="en-US" dirty="0" err="1" smtClean="0"/>
              <a:t>resoluciones</a:t>
            </a:r>
            <a:endParaRPr lang="en-US" dirty="0"/>
          </a:p>
          <a:p>
            <a:pPr lvl="1"/>
            <a:r>
              <a:rPr lang="es-MX" dirty="0" smtClean="0"/>
              <a:t>Sustituyó </a:t>
            </a:r>
            <a:r>
              <a:rPr lang="es-MX" dirty="0"/>
              <a:t>a la </a:t>
            </a:r>
            <a:r>
              <a:rPr lang="es-MX" dirty="0" smtClean="0"/>
              <a:t>antigua Comisión de Derechos Humanos</a:t>
            </a:r>
            <a:endParaRPr lang="es-MX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Órganos principales de derechos humanos de las Naciones Unidas</a:t>
            </a:r>
          </a:p>
        </p:txBody>
      </p:sp>
    </p:spTree>
    <p:extLst>
      <p:ext uri="{BB962C8B-B14F-4D97-AF65-F5344CB8AC3E}">
        <p14:creationId xmlns:p14="http://schemas.microsoft.com/office/powerpoint/2010/main" val="845454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47 </a:t>
            </a:r>
            <a:r>
              <a:rPr lang="en-US" b="1" dirty="0" err="1" smtClean="0"/>
              <a:t>Estados</a:t>
            </a:r>
            <a:r>
              <a:rPr lang="en-US" b="1" dirty="0" smtClean="0"/>
              <a:t> </a:t>
            </a:r>
            <a:r>
              <a:rPr lang="en-US" b="1" dirty="0" err="1" smtClean="0"/>
              <a:t>Miembros</a:t>
            </a:r>
            <a:endParaRPr lang="en-US" b="1" dirty="0" smtClean="0"/>
          </a:p>
          <a:p>
            <a:pPr marL="45720" indent="0">
              <a:buNone/>
            </a:pPr>
            <a:endParaRPr lang="en-US" b="1" dirty="0"/>
          </a:p>
          <a:p>
            <a:pPr marL="45720" indent="0">
              <a:buNone/>
            </a:pPr>
            <a:r>
              <a:rPr lang="en-US" b="1" dirty="0" smtClean="0"/>
              <a:t>   </a:t>
            </a:r>
            <a:r>
              <a:rPr lang="en-US" b="1" dirty="0" err="1" smtClean="0"/>
              <a:t>Representación</a:t>
            </a:r>
            <a:r>
              <a:rPr lang="en-US" b="1" dirty="0" smtClean="0"/>
              <a:t> de </a:t>
            </a:r>
            <a:r>
              <a:rPr lang="en-US" b="1" dirty="0" err="1" smtClean="0"/>
              <a:t>cinco</a:t>
            </a:r>
            <a:r>
              <a:rPr lang="en-US" b="1" dirty="0" smtClean="0"/>
              <a:t> </a:t>
            </a:r>
            <a:r>
              <a:rPr lang="en-US" b="1" dirty="0" err="1" smtClean="0"/>
              <a:t>grupos</a:t>
            </a:r>
            <a:r>
              <a:rPr lang="en-US" b="1" dirty="0" smtClean="0"/>
              <a:t> </a:t>
            </a:r>
            <a:r>
              <a:rPr lang="en-US" b="1" dirty="0" err="1" smtClean="0"/>
              <a:t>regionales</a:t>
            </a:r>
            <a:r>
              <a:rPr lang="en-US" b="1" dirty="0" smtClean="0"/>
              <a:t>: </a:t>
            </a:r>
            <a:endParaRPr lang="en-US" dirty="0"/>
          </a:p>
          <a:p>
            <a:r>
              <a:rPr lang="en-US" dirty="0"/>
              <a:t>13 </a:t>
            </a:r>
            <a:r>
              <a:rPr lang="en-US" dirty="0" err="1" smtClean="0"/>
              <a:t>Miembros</a:t>
            </a:r>
            <a:r>
              <a:rPr lang="en-US" dirty="0" smtClean="0"/>
              <a:t> de </a:t>
            </a:r>
            <a:r>
              <a:rPr lang="en-US" dirty="0" err="1"/>
              <a:t>Á</a:t>
            </a:r>
            <a:r>
              <a:rPr lang="en-US" dirty="0" err="1" smtClean="0"/>
              <a:t>frica</a:t>
            </a:r>
            <a:r>
              <a:rPr lang="en-US" dirty="0" smtClean="0"/>
              <a:t> </a:t>
            </a:r>
            <a:r>
              <a:rPr lang="en-US" dirty="0"/>
              <a:t>(27%)</a:t>
            </a:r>
          </a:p>
          <a:p>
            <a:r>
              <a:rPr lang="en-US" dirty="0"/>
              <a:t>13 </a:t>
            </a:r>
            <a:r>
              <a:rPr lang="en-US" dirty="0" err="1" smtClean="0"/>
              <a:t>Miembros</a:t>
            </a:r>
            <a:r>
              <a:rPr lang="en-US" dirty="0" smtClean="0"/>
              <a:t> de Asia </a:t>
            </a:r>
            <a:r>
              <a:rPr lang="en-US" dirty="0"/>
              <a:t>(28%)</a:t>
            </a:r>
          </a:p>
          <a:p>
            <a:r>
              <a:rPr lang="en-US" dirty="0"/>
              <a:t>6 </a:t>
            </a:r>
            <a:r>
              <a:rPr lang="en-US" dirty="0" err="1" smtClean="0"/>
              <a:t>Miembros</a:t>
            </a:r>
            <a:r>
              <a:rPr lang="en-US" dirty="0" smtClean="0"/>
              <a:t> de Europa Oriental </a:t>
            </a:r>
            <a:r>
              <a:rPr lang="en-US" dirty="0"/>
              <a:t>(13%)</a:t>
            </a:r>
          </a:p>
          <a:p>
            <a:r>
              <a:rPr lang="en-US" dirty="0"/>
              <a:t>8 </a:t>
            </a:r>
            <a:r>
              <a:rPr lang="en-US" dirty="0" err="1" smtClean="0"/>
              <a:t>Miembros</a:t>
            </a:r>
            <a:r>
              <a:rPr lang="en-US" dirty="0" smtClean="0"/>
              <a:t> – </a:t>
            </a:r>
            <a:r>
              <a:rPr lang="en-US" dirty="0" err="1" smtClean="0"/>
              <a:t>Latinoamérica</a:t>
            </a:r>
            <a:r>
              <a:rPr lang="en-US" dirty="0" smtClean="0"/>
              <a:t> y el Caribe </a:t>
            </a:r>
            <a:r>
              <a:rPr lang="en-US" dirty="0"/>
              <a:t>(17%)</a:t>
            </a:r>
          </a:p>
          <a:p>
            <a:r>
              <a:rPr lang="en-US" dirty="0"/>
              <a:t>7 </a:t>
            </a:r>
            <a:r>
              <a:rPr lang="en-US" dirty="0" err="1" smtClean="0"/>
              <a:t>Miembros</a:t>
            </a:r>
            <a:r>
              <a:rPr lang="en-US" dirty="0" smtClean="0"/>
              <a:t> – Europa Occidental y </a:t>
            </a:r>
            <a:r>
              <a:rPr lang="en-US" dirty="0" err="1" smtClean="0"/>
              <a:t>Otros</a:t>
            </a:r>
            <a:r>
              <a:rPr lang="en-US" dirty="0" smtClean="0"/>
              <a:t>  </a:t>
            </a:r>
            <a:r>
              <a:rPr lang="en-US" dirty="0"/>
              <a:t>(15</a:t>
            </a:r>
            <a:r>
              <a:rPr lang="en-US" dirty="0" smtClean="0"/>
              <a:t>%)</a:t>
            </a:r>
            <a:endParaRPr lang="es-MX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Miembros</a:t>
            </a:r>
            <a:r>
              <a:rPr lang="en-US" dirty="0" smtClean="0"/>
              <a:t> del </a:t>
            </a:r>
            <a:r>
              <a:rPr lang="en-US" dirty="0" err="1" smtClean="0"/>
              <a:t>Consejo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30691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Miembros</a:t>
            </a:r>
            <a:r>
              <a:rPr lang="en-US" dirty="0" smtClean="0"/>
              <a:t> de </a:t>
            </a:r>
            <a:r>
              <a:rPr lang="en-US" dirty="0" err="1" smtClean="0"/>
              <a:t>Latinoamérica</a:t>
            </a:r>
            <a:r>
              <a:rPr lang="en-US" dirty="0" smtClean="0"/>
              <a:t> y el Caribe:</a:t>
            </a:r>
          </a:p>
          <a:p>
            <a:pPr marL="45720" indent="0">
              <a:buNone/>
            </a:pPr>
            <a:endParaRPr lang="en-US" dirty="0" smtClean="0"/>
          </a:p>
          <a:p>
            <a:pPr marL="365760" lvl="1" indent="0">
              <a:buNone/>
            </a:pPr>
            <a:r>
              <a:rPr lang="es-MX" sz="2400" dirty="0"/>
              <a:t>Argentina 2015</a:t>
            </a:r>
          </a:p>
          <a:p>
            <a:pPr marL="365760" lvl="1" indent="0">
              <a:buNone/>
            </a:pPr>
            <a:r>
              <a:rPr lang="es-MX" sz="2400" dirty="0" smtClean="0"/>
              <a:t>Brasil </a:t>
            </a:r>
            <a:r>
              <a:rPr lang="es-MX" sz="2400" dirty="0"/>
              <a:t>2015</a:t>
            </a:r>
          </a:p>
          <a:p>
            <a:pPr marL="365760" lvl="1" indent="0">
              <a:buNone/>
            </a:pPr>
            <a:r>
              <a:rPr lang="es-MX" sz="2400" dirty="0"/>
              <a:t>Chile 2014 </a:t>
            </a:r>
            <a:br>
              <a:rPr lang="es-MX" sz="2400" dirty="0"/>
            </a:br>
            <a:r>
              <a:rPr lang="es-MX" sz="2400" dirty="0"/>
              <a:t>Costa Rica 2014 </a:t>
            </a:r>
            <a:br>
              <a:rPr lang="es-MX" sz="2400" dirty="0"/>
            </a:br>
            <a:r>
              <a:rPr lang="es-MX" sz="2400" dirty="0"/>
              <a:t>Ecuador 2013</a:t>
            </a:r>
            <a:br>
              <a:rPr lang="es-MX" sz="2400" dirty="0"/>
            </a:br>
            <a:r>
              <a:rPr lang="es-MX" sz="2400" dirty="0"/>
              <a:t>Guatemala 2013</a:t>
            </a:r>
            <a:br>
              <a:rPr lang="es-MX" sz="2400" dirty="0"/>
            </a:br>
            <a:r>
              <a:rPr lang="es-MX" sz="2400" dirty="0" smtClean="0"/>
              <a:t>Perú </a:t>
            </a:r>
            <a:r>
              <a:rPr lang="es-MX" sz="2400" dirty="0"/>
              <a:t>2014 </a:t>
            </a:r>
            <a:br>
              <a:rPr lang="es-MX" sz="2400" dirty="0"/>
            </a:br>
            <a:r>
              <a:rPr lang="es-MX" sz="2400" dirty="0"/>
              <a:t>Venezuela 2015</a:t>
            </a:r>
          </a:p>
          <a:p>
            <a:endParaRPr lang="es-MX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Miembros</a:t>
            </a:r>
            <a:r>
              <a:rPr lang="en-US" dirty="0" smtClean="0"/>
              <a:t> del </a:t>
            </a:r>
            <a:r>
              <a:rPr lang="en-US" dirty="0" err="1" smtClean="0"/>
              <a:t>consejo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84872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2039</TotalTime>
  <Words>1692</Words>
  <Application>Microsoft Macintosh PowerPoint</Application>
  <PresentationFormat>On-screen Show (4:3)</PresentationFormat>
  <Paragraphs>252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Grid</vt:lpstr>
      <vt:lpstr>Litigio Estratégico y Defensa de los Derechos Humanos</vt:lpstr>
      <vt:lpstr>Temas de la primera parte</vt:lpstr>
      <vt:lpstr>Temas de la primera parte</vt:lpstr>
      <vt:lpstr>Temas de la primera parte</vt:lpstr>
      <vt:lpstr>I. Órganos principales de derechos humanos de las Naciones Unidas </vt:lpstr>
      <vt:lpstr>Órganos principales de derechos humanos de las Naciones Unidas</vt:lpstr>
      <vt:lpstr>Órganos principales de derechos humanos de las Naciones Unidas</vt:lpstr>
      <vt:lpstr>Miembros del Consejo</vt:lpstr>
      <vt:lpstr>Miembros del consejo</vt:lpstr>
      <vt:lpstr>Los órganos de tratados</vt:lpstr>
      <vt:lpstr>Los órganos de tratados</vt:lpstr>
      <vt:lpstr>Los órganos de tratados</vt:lpstr>
      <vt:lpstr>II. Defensa EstratÉgica en Los Órganos basados en La Carta</vt:lpstr>
      <vt:lpstr>A. Procedimientos Especiales</vt:lpstr>
      <vt:lpstr>Procedimientos especiales</vt:lpstr>
      <vt:lpstr>Procedimientos Especiales</vt:lpstr>
      <vt:lpstr>Procedimientos especiales</vt:lpstr>
      <vt:lpstr>Procedimientos Especiales</vt:lpstr>
      <vt:lpstr>Procedimientos especiales</vt:lpstr>
      <vt:lpstr>Oportunidades para incidir con los procedimientos Especiales</vt:lpstr>
      <vt:lpstr>B. Revisión PeriÓdica Universal</vt:lpstr>
      <vt:lpstr>EstÁndares para la rPU</vt:lpstr>
      <vt:lpstr>InformaciÓn por el RPU</vt:lpstr>
      <vt:lpstr>El Ciclo del Rpu</vt:lpstr>
      <vt:lpstr>Intervenciones por Estado en el rpu</vt:lpstr>
      <vt:lpstr>PowerPoint Presentation</vt:lpstr>
      <vt:lpstr>RPU: Primer ciclo</vt:lpstr>
      <vt:lpstr>Oportunidades Para incidir en la revisión PeriÓdica Universal</vt:lpstr>
      <vt:lpstr>III. Defensa estratégica en los órganos de los tratados</vt:lpstr>
      <vt:lpstr>Los órganos de los Tratados</vt:lpstr>
      <vt:lpstr>Los Órganos de los tratados</vt:lpstr>
      <vt:lpstr>Oportunidades para incidir en los Órganos de Tratados</vt:lpstr>
      <vt:lpstr>Miembros del ComitÉ</vt:lpstr>
      <vt:lpstr>PRINCIPALES MÉtodos de Trabajo </vt:lpstr>
      <vt:lpstr> Informes Periódicos de los Estados</vt:lpstr>
      <vt:lpstr>Informes Periódicos de los Estados</vt:lpstr>
      <vt:lpstr>Center for Civil and Political Rights</vt:lpstr>
      <vt:lpstr>Oportunidades PARA advocacy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Litigio Estratégico y Defensa de los Derechos Humanos</dc:title>
  <dc:creator>Barbara A Frey</dc:creator>
  <cp:lastModifiedBy>Leah Marks</cp:lastModifiedBy>
  <cp:revision>86</cp:revision>
  <dcterms:created xsi:type="dcterms:W3CDTF">2013-04-21T15:00:55Z</dcterms:created>
  <dcterms:modified xsi:type="dcterms:W3CDTF">2014-04-02T20:41:06Z</dcterms:modified>
</cp:coreProperties>
</file>